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ink/ink1.xml" ContentType="application/inkml+xml"/>
  <Override PartName="/ppt/ink/ink2.xml" ContentType="application/inkml+xml"/>
  <Override PartName="/ppt/notesSlides/notesSlide10.xml" ContentType="application/vnd.openxmlformats-officedocument.presentationml.notesSlide+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5"/>
  </p:notesMasterIdLst>
  <p:sldIdLst>
    <p:sldId id="256" r:id="rId2"/>
    <p:sldId id="258" r:id="rId3"/>
    <p:sldId id="259" r:id="rId4"/>
    <p:sldId id="268" r:id="rId5"/>
    <p:sldId id="269" r:id="rId6"/>
    <p:sldId id="260" r:id="rId7"/>
    <p:sldId id="261" r:id="rId8"/>
    <p:sldId id="270" r:id="rId9"/>
    <p:sldId id="271" r:id="rId10"/>
    <p:sldId id="273" r:id="rId11"/>
    <p:sldId id="272" r:id="rId12"/>
    <p:sldId id="274" r:id="rId13"/>
    <p:sldId id="275" r:id="rId14"/>
    <p:sldId id="276" r:id="rId15"/>
    <p:sldId id="277" r:id="rId16"/>
    <p:sldId id="262" r:id="rId17"/>
    <p:sldId id="264" r:id="rId18"/>
    <p:sldId id="278" r:id="rId19"/>
    <p:sldId id="279" r:id="rId20"/>
    <p:sldId id="265" r:id="rId21"/>
    <p:sldId id="266" r:id="rId22"/>
    <p:sldId id="280" r:id="rId23"/>
    <p:sldId id="267" r:id="rId24"/>
  </p:sldIdLst>
  <p:sldSz cx="12192000" cy="6858000"/>
  <p:notesSz cx="6858000" cy="9144000"/>
  <p:embeddedFontLst>
    <p:embeddedFont>
      <p:font typeface="方正粗黑宋简体" panose="02000000000000000000"/>
      <p:regular r:id="rId26"/>
    </p:embeddedFont>
    <p:embeddedFont>
      <p:font typeface="Calibri" panose="020F0502020204030204" pitchFamily="34" charset="0"/>
      <p:regular r:id="rId27"/>
      <p:bold r:id="rId28"/>
      <p:italic r:id="rId29"/>
      <p:boldItalic r:id="rId30"/>
    </p:embeddedFont>
    <p:embeddedFont>
      <p:font typeface="Impact" panose="020B0806030902050204" pitchFamily="34" charset="0"/>
      <p:regular r:id="rId31"/>
    </p:embeddedFont>
    <p:embeddedFont>
      <p:font typeface="微软雅黑" panose="020B0503020204020204" pitchFamily="34" charset="-122"/>
      <p:regular r:id="rId32"/>
      <p:bold r:id="rId33"/>
    </p:embeddedFont>
  </p:embeddedFontLst>
  <p:custDataLst>
    <p:tags r:id="rId34"/>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13097" initials="1" lastIdx="2"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E60012"/>
    <a:srgbClr val="9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88605" autoAdjust="0"/>
  </p:normalViewPr>
  <p:slideViewPr>
    <p:cSldViewPr snapToGrid="0">
      <p:cViewPr varScale="1">
        <p:scale>
          <a:sx n="66" d="100"/>
          <a:sy n="66" d="100"/>
        </p:scale>
        <p:origin x="648" y="4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tags" Target="tags/tag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font" Target="fonts/font8.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7.fntdata"/><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commentAuthors" Target="commentAuthors.xml"/><Relationship Id="rId8" Type="http://schemas.openxmlformats.org/officeDocument/2006/relationships/slide" Target="slides/slide7.xml"/><Relationship Id="rId3" Type="http://schemas.openxmlformats.org/officeDocument/2006/relationships/slide" Target="slides/slide2.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15T14:35:18.830"/>
    </inkml:context>
    <inkml:brush xml:id="br0">
      <inkml:brushProperty name="width" value="0.05" units="cm"/>
      <inkml:brushProperty name="height" value="0.05" units="cm"/>
      <inkml:brushProperty name="color" value="#E71224"/>
    </inkml:brush>
  </inkml:definitions>
  <inkml:trace contextRef="#ctx0" brushRef="#br0">1488 1106 24575,'-1'-6'0,"0"-1"0,-1 1 0,1 0 0,-2 0 0,1 0 0,-1 0 0,1 0 0,-2 1 0,-6-11 0,-1-2 0,-32-58 0,-72-121 0,83 149 0,-67-99 0,77 116 0,-34-42 0,47 63 0,0 0 0,0 1 0,-1 1 0,-1 0 0,-11-8 0,-41-22 0,-165-105 0,198 122 0,-2 2 0,0 1 0,-1 1 0,-1 1 0,-37-11 0,-52-3 0,58 17 66,-68-5 0,-9-2-1563,117 15-5329</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15T14:35:19.825"/>
    </inkml:context>
    <inkml:brush xml:id="br0">
      <inkml:brushProperty name="width" value="0.05" units="cm"/>
      <inkml:brushProperty name="height" value="0.05" units="cm"/>
      <inkml:brushProperty name="color" value="#E71224"/>
    </inkml:brush>
  </inkml:definitions>
  <inkml:trace contextRef="#ctx0" brushRef="#br0">644 0 24575,'-21'0'0,"-32"0"0,-98 12 0,59 5 0,-166 54 0,253-69 0,-3 0 0,0 1 0,0 1 0,-15 8 0,22-12 0,0 1 0,0-1 0,0 1 0,0 0 0,0-1 0,0 1 0,0 0 0,0 0 0,0 0 0,1 0 0,-1-1 0,0 1 0,1 0 0,-1 0 0,0 0 0,1 1 0,0-1 0,-1 0 0,1 0 0,-1 0 0,1 0 0,0 0 0,0 0 0,0 1 0,0-1 0,0 0 0,0 0 0,0 0 0,0 0 0,0 1 0,0-1 0,1 0 0,-1 0 0,0 0 0,1 0 0,-1 0 0,2 2 0,8 11 0,1-1 0,1 0 0,0 0 0,25 19 0,-9-6 0,156 118 0,-181-141 0,38 30 0,-30-23 0,1 0 0,0-1 0,19 11 0,22 8 11,43 23-1387,-83-44-5450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16T02:22:20.866"/>
    </inkml:context>
    <inkml:brush xml:id="br0">
      <inkml:brushProperty name="width" value="0.05" units="cm"/>
      <inkml:brushProperty name="height" value="0.05" units="cm"/>
      <inkml:brushProperty name="color" value="#E71224"/>
    </inkml:brush>
  </inkml:definitions>
  <inkml:trace contextRef="#ctx0" brushRef="#br0">433 0 24575,'0'13'-672,"-1"0"0,-1 0 0,0 0-1,-5 12 1,-18 51-5114,12-37 7863,-45 104-1898,29-84 5582,17-39-5180,-21 28 0,4-6-613,-106 211 32,129-242-107,-1 7-144,-2 0-1,0-1 0,-1 0 1,-18 21-1,10-20-6574</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16T02:22:21.981"/>
    </inkml:context>
    <inkml:brush xml:id="br0">
      <inkml:brushProperty name="width" value="0.05" units="cm"/>
      <inkml:brushProperty name="height" value="0.05" units="cm"/>
      <inkml:brushProperty name="color" value="#E71224"/>
    </inkml:brush>
  </inkml:definitions>
  <inkml:trace contextRef="#ctx0" brushRef="#br0">1 0 24575,'3'7'0,"1"-1"0,0-1 0,1 1 0,-1-1 0,7 7 0,-6-8 0,-1 0 0,0 1 0,0-1 0,0 1 0,-1 0 0,1 0 0,-1 1 0,3 7 0,-2 1 0,0 0 0,-1 0 0,-1 0 0,1 20 0,-3 60 0,-1-55 0,1 32 0,-6 104 0,5-165 0,0 1 0,-1-1 0,0 0 0,-1 0 0,0-1 0,0 1 0,-9 15 0,22-39 0,1 0 0,0 0 0,1 1 0,14-12 0,176-162 0,-159 148 0,58-41 0,-34 29 0,-65 49-42,7-5-105,-1 0 0,1 0 0,1 1 0,-1 0 0,1 1 0,0-1 0,0 2 0,12-4 0,0 4-6679</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16T02:23:16.287"/>
    </inkml:context>
    <inkml:brush xml:id="br0">
      <inkml:brushProperty name="width" value="0.05" units="cm"/>
      <inkml:brushProperty name="height" value="0.05" units="cm"/>
      <inkml:brushProperty name="color" value="#E71224"/>
    </inkml:brush>
  </inkml:definitions>
  <inkml:trace contextRef="#ctx0" brushRef="#br0">0 0 24575,'6'6'0,"-1"-1"0,1 0 0,0-1 0,0 0 0,1 0 0,-1 0 0,10 3 0,51 17 0,-30-12 0,62 22 0,1-4 0,175 28 0,-102-38 0,95 14 0,-214-28 0,83 1 0,-113-6 0,0 1 0,0 2 0,25 6 0,16 4 0,103 8-1365,-147-19-5461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16T02:23:17.561"/>
    </inkml:context>
    <inkml:brush xml:id="br0">
      <inkml:brushProperty name="width" value="0.05" units="cm"/>
      <inkml:brushProperty name="height" value="0.05" units="cm"/>
      <inkml:brushProperty name="color" value="#E71224"/>
    </inkml:brush>
  </inkml:definitions>
  <inkml:trace contextRef="#ctx0" brushRef="#br0">1 1 24575,'6'1'0,"0"1"0,0-1 0,0 1 0,0 1 0,-1-1 0,1 1 0,-1 0 0,1 0 0,7 7 0,-11-9 0,59 43 0,46 28 0,-81-54 0,27 23 0,14 11 0,-52-40 0,0 0 0,0 2 0,-2-1 0,0 2 0,13 17 0,18 21 0,-33-42 0,-4-5 0,0 1 0,-1 0 0,6 9 0,-11-15 0,0 1 0,0-1 0,0 1 0,0-1 0,0 1 0,0 0 0,-1-1 0,1 1 0,-1 0 0,1 0 0,-1 0 0,0-1 0,0 1 0,0 0 0,0 0 0,0 0 0,0 0 0,0-1 0,0 1 0,-1 0 0,0 3 0,-2 0 0,0 0 0,0-1 0,-1 1 0,1-1 0,-1 0 0,0 0 0,0 0 0,0 0 0,-9 5 0,-49 27 0,38-22 0,-166 89 0,134-69 0,36-21 0,0-1 0,-29 13 0,28-17-1365,6 0-5461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16T02:35:29.434"/>
    </inkml:context>
    <inkml:brush xml:id="br0">
      <inkml:brushProperty name="width" value="0.05" units="cm"/>
      <inkml:brushProperty name="height" value="0.05" units="cm"/>
      <inkml:brushProperty name="color" value="#E71224"/>
    </inkml:brush>
  </inkml:definitions>
  <inkml:trace contextRef="#ctx0" brushRef="#br0">0 1 24575,'10'260'0,"0"-51"0,-9 209 73,-2-211-1511,1-190-5388</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16T02:35:30.360"/>
    </inkml:context>
    <inkml:brush xml:id="br0">
      <inkml:brushProperty name="width" value="0.05" units="cm"/>
      <inkml:brushProperty name="height" value="0.05" units="cm"/>
      <inkml:brushProperty name="color" value="#E71224"/>
    </inkml:brush>
  </inkml:definitions>
  <inkml:trace contextRef="#ctx0" brushRef="#br0">1 78 24575,'44'38'0,"-7"1"0,-2 0 0,57 87 0,39 105 0,-108-179 0,-14-30 0,15 26 0,-23-46 0,0 0 0,0-1 0,0 1 0,0 0 0,1 0 0,-1-1 0,1 1 0,-1-1 0,1 1 0,-1-1 0,1 1 0,0-1 0,0 0 0,0 0 0,0 0 0,3 1 0,-4-2 0,1 0 0,0 0 0,-1 0 0,1 0 0,0-1 0,-1 1 0,1 0 0,0-1 0,-1 1 0,1-1 0,-1 0 0,1 1 0,-1-1 0,1 0 0,-1 0 0,0 0 0,1 0 0,-1 0 0,0 0 0,0-1 0,0 1 0,2-2 0,7-9 0,-1 0 0,0-1 0,-1-1 0,12-23 0,21-64 0,-33 80 0,127-310 0,-96 259 0,-14 27 0,-17 31-1365,-1 5-5461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2023/8/16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zhuanlan.zhihu.com/p/148092372"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b="1" dirty="0"/>
          </a:p>
        </p:txBody>
      </p:sp>
      <p:sp>
        <p:nvSpPr>
          <p:cNvPr id="4" name="灯片编号占位符 3"/>
          <p:cNvSpPr>
            <a:spLocks noGrp="1"/>
          </p:cNvSpPr>
          <p:nvPr>
            <p:ph type="sldNum" sz="quarter" idx="10"/>
          </p:nvPr>
        </p:nvSpPr>
        <p:spPr/>
        <p:txBody>
          <a:bodyPr/>
          <a:lstStyle/>
          <a:p>
            <a:fld id="{CB6FBF74-BB38-46F5-BF06-FE7AF48AF1C4}" type="slidenum">
              <a:rPr lang="zh-CN" altLang="en-US" smtClean="0"/>
              <a:t>17</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effectLst/>
                <a:latin typeface="-apple-system"/>
                <a:hlinkClick r:id="rId3"/>
              </a:rPr>
              <a:t>体育直播：多视角视频拼接可以让观众在观看体育赛事时，自由切换不同的视角，如近景、远景、俯视、侧视等，更全面地了解比赛情况和球员动作</a:t>
            </a:r>
            <a:br>
              <a:rPr lang="en-US" altLang="zh-CN" b="0" i="0" dirty="0">
                <a:effectLst/>
                <a:latin typeface="-apple-system"/>
              </a:rPr>
            </a:br>
            <a:r>
              <a:rPr lang="zh-CN" altLang="en-US" b="0" i="0" dirty="0">
                <a:solidFill>
                  <a:srgbClr val="D2D0CE"/>
                </a:solidFill>
                <a:effectLst/>
                <a:latin typeface="-apple-system"/>
              </a:rPr>
              <a:t>体育教学：多视角视频拼接可以让教练和学员在学习体育技能时，从多个角度观察和分析动作要领和细节，更有效地提高技能水平和纠正错误</a:t>
            </a:r>
            <a:br>
              <a:rPr lang="en-US" altLang="zh-CN" b="0" i="0" dirty="0">
                <a:solidFill>
                  <a:srgbClr val="D2D0CE"/>
                </a:solidFill>
                <a:effectLst/>
                <a:latin typeface="-apple-system"/>
              </a:rPr>
            </a:br>
            <a:r>
              <a:rPr lang="zh-CN" altLang="en-US" b="0" i="0" dirty="0">
                <a:solidFill>
                  <a:srgbClr val="D2D0CE"/>
                </a:solidFill>
                <a:effectLst/>
                <a:latin typeface="-apple-system"/>
              </a:rPr>
              <a:t>体育回放：多视角视频拼接可以让观众在回放体育赛事时，从不同的视角重温精彩瞬间，更深刻地感受比赛的激情和氛围。</a:t>
            </a:r>
            <a:endParaRPr lang="zh-CN" altLang="en-US" b="1" dirty="0"/>
          </a:p>
        </p:txBody>
      </p:sp>
      <p:sp>
        <p:nvSpPr>
          <p:cNvPr id="4" name="灯片编号占位符 3"/>
          <p:cNvSpPr>
            <a:spLocks noGrp="1"/>
          </p:cNvSpPr>
          <p:nvPr>
            <p:ph type="sldNum" sz="quarter" idx="10"/>
          </p:nvPr>
        </p:nvSpPr>
        <p:spPr/>
        <p:txBody>
          <a:bodyPr/>
          <a:lstStyle/>
          <a:p>
            <a:fld id="{CB6FBF74-BB38-46F5-BF06-FE7AF48AF1C4}" type="slidenum">
              <a:rPr lang="zh-CN" altLang="en-US" smtClean="0"/>
              <a:t>3</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i="0" dirty="0">
                <a:solidFill>
                  <a:srgbClr val="D2D0CE"/>
                </a:solidFill>
                <a:effectLst/>
                <a:latin typeface="-apple-system"/>
              </a:rPr>
              <a:t>视频预处理：对各个视频流进行去噪、去畸变、去抖动等处理，提高视频的清晰度和稳定性。</a:t>
            </a:r>
          </a:p>
          <a:p>
            <a:r>
              <a:rPr lang="zh-CN" altLang="en-US" b="0" i="0" dirty="0">
                <a:solidFill>
                  <a:srgbClr val="D2D0CE"/>
                </a:solidFill>
                <a:effectLst/>
                <a:latin typeface="-apple-system"/>
              </a:rPr>
              <a:t>通过摄像机标定、特征提取、特征匹配等方法，计算出拼接模板，而后利用该模板对子序列帧进行拼接，当有移动对象时更新该模板</a:t>
            </a:r>
            <a:endParaRPr lang="en-US" altLang="zh-CN" b="0" i="0" dirty="0">
              <a:solidFill>
                <a:srgbClr val="D2D0CE"/>
              </a:solidFill>
              <a:effectLst/>
              <a:latin typeface="-apple-system"/>
            </a:endParaRPr>
          </a:p>
          <a:p>
            <a:r>
              <a:rPr lang="zh-CN" altLang="en-US" b="0" i="0" dirty="0">
                <a:solidFill>
                  <a:srgbClr val="D2D0CE"/>
                </a:solidFill>
                <a:effectLst/>
                <a:latin typeface="-apple-system"/>
              </a:rPr>
              <a:t>视频融合：将视频流畅，自然，无缝的融合在一块</a:t>
            </a:r>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4</a:t>
            </a:fld>
            <a:endParaRPr lang="zh-CN" altLang="en-US"/>
          </a:p>
        </p:txBody>
      </p:sp>
    </p:spTree>
    <p:extLst>
      <p:ext uri="{BB962C8B-B14F-4D97-AF65-F5344CB8AC3E}">
        <p14:creationId xmlns:p14="http://schemas.microsoft.com/office/powerpoint/2010/main" val="10165805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3.</a:t>
            </a:r>
            <a:r>
              <a:rPr lang="zh-CN" altLang="en-US" dirty="0"/>
              <a:t>有一致的色彩和曝光，防止拼接后出现明显的色差和亮度差。</a:t>
            </a:r>
            <a:endParaRPr lang="en-US" altLang="zh-CN" dirty="0"/>
          </a:p>
          <a:p>
            <a:r>
              <a:rPr lang="en-US" altLang="zh-CN" dirty="0"/>
              <a:t>4.</a:t>
            </a:r>
            <a:r>
              <a:rPr lang="zh-CN" altLang="en-US" dirty="0"/>
              <a:t>有相同的焦距或者视角，</a:t>
            </a:r>
            <a:r>
              <a:rPr lang="zh-CN" altLang="en-US" b="0" i="0" dirty="0">
                <a:solidFill>
                  <a:srgbClr val="D2D0CE"/>
                </a:solidFill>
                <a:effectLst/>
                <a:latin typeface="-apple-system"/>
              </a:rPr>
              <a:t>因为如果场景中存在深度差异或者视差，那么单应矩阵就不能够完全描述两个帧之间的几何关系，会导致帧之间对齐出现失真或者裂缝</a:t>
            </a:r>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5</a:t>
            </a:fld>
            <a:endParaRPr lang="zh-CN" altLang="en-US"/>
          </a:p>
        </p:txBody>
      </p:sp>
    </p:spTree>
    <p:extLst>
      <p:ext uri="{BB962C8B-B14F-4D97-AF65-F5344CB8AC3E}">
        <p14:creationId xmlns:p14="http://schemas.microsoft.com/office/powerpoint/2010/main" val="14450754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1" dirty="0"/>
              <a:t>图像特征点一般在</a:t>
            </a:r>
            <a:r>
              <a:rPr lang="zh-CN" altLang="en-US" b="0" i="0" dirty="0">
                <a:solidFill>
                  <a:srgbClr val="D2D0CE"/>
                </a:solidFill>
                <a:effectLst/>
                <a:latin typeface="-apple-system"/>
              </a:rPr>
              <a:t>不同的视角、尺度、旋转、光照等条件下，仍然能够被准确地检测和匹配</a:t>
            </a:r>
            <a:endParaRPr lang="en-US" altLang="zh-CN" b="0" i="0" dirty="0">
              <a:solidFill>
                <a:srgbClr val="D2D0CE"/>
              </a:solidFill>
              <a:effectLst/>
              <a:latin typeface="-apple-system"/>
            </a:endParaRPr>
          </a:p>
          <a:p>
            <a:r>
              <a:rPr lang="zh-CN" altLang="en-US" b="0" i="0" dirty="0">
                <a:solidFill>
                  <a:srgbClr val="D2D0CE"/>
                </a:solidFill>
                <a:effectLst/>
                <a:latin typeface="-apple-system"/>
              </a:rPr>
              <a:t>在图像中具有唯一性，不会和其他的点混淆或重复</a:t>
            </a:r>
            <a:endParaRPr lang="en-US" altLang="zh-CN" b="0" i="0" dirty="0">
              <a:solidFill>
                <a:srgbClr val="D2D0CE"/>
              </a:solidFill>
              <a:effectLst/>
              <a:latin typeface="-apple-system"/>
            </a:endParaRPr>
          </a:p>
        </p:txBody>
      </p:sp>
      <p:sp>
        <p:nvSpPr>
          <p:cNvPr id="4" name="灯片编号占位符 3"/>
          <p:cNvSpPr>
            <a:spLocks noGrp="1"/>
          </p:cNvSpPr>
          <p:nvPr>
            <p:ph type="sldNum" sz="quarter" idx="10"/>
          </p:nvPr>
        </p:nvSpPr>
        <p:spPr/>
        <p:txBody>
          <a:bodyPr/>
          <a:lstStyle/>
          <a:p>
            <a:fld id="{CB6FBF74-BB38-46F5-BF06-FE7AF48AF1C4}" type="slidenum">
              <a:rPr lang="zh-CN" altLang="en-US" smtClean="0"/>
              <a:t>7</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构建图像金字塔</a:t>
            </a:r>
            <a:r>
              <a:rPr lang="en-US" altLang="zh-CN" dirty="0"/>
              <a:t>:</a:t>
            </a:r>
            <a:r>
              <a:rPr lang="zh-CN" altLang="en-US" b="0" i="0" dirty="0">
                <a:solidFill>
                  <a:srgbClr val="D2D0CE"/>
                </a:solidFill>
                <a:effectLst/>
                <a:latin typeface="-apple-system"/>
              </a:rPr>
              <a:t>当我们远离一幅图像时，我们只能看到图像中的大目标和大特征，而当我们靠近一幅图像时，我们可以看到图像中的小目标和小特征。通过构建图像金字塔可以在不同距离下的大小特征都可以检测到</a:t>
            </a:r>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9</a:t>
            </a:fld>
            <a:endParaRPr lang="zh-CN" altLang="en-US"/>
          </a:p>
        </p:txBody>
      </p:sp>
    </p:spTree>
    <p:extLst>
      <p:ext uri="{BB962C8B-B14F-4D97-AF65-F5344CB8AC3E}">
        <p14:creationId xmlns:p14="http://schemas.microsoft.com/office/powerpoint/2010/main" val="3479093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10</a:t>
            </a:fld>
            <a:endParaRPr lang="zh-CN" altLang="en-US"/>
          </a:p>
        </p:txBody>
      </p:sp>
    </p:spTree>
    <p:extLst>
      <p:ext uri="{BB962C8B-B14F-4D97-AF65-F5344CB8AC3E}">
        <p14:creationId xmlns:p14="http://schemas.microsoft.com/office/powerpoint/2010/main" val="29683003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拟合函数计算得到偏移量和和关键的的真实位置</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12</a:t>
            </a:fld>
            <a:endParaRPr lang="zh-CN" altLang="en-US"/>
          </a:p>
        </p:txBody>
      </p:sp>
    </p:spTree>
    <p:extLst>
      <p:ext uri="{BB962C8B-B14F-4D97-AF65-F5344CB8AC3E}">
        <p14:creationId xmlns:p14="http://schemas.microsoft.com/office/powerpoint/2010/main" val="17880045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D2D0CE"/>
                </a:solidFill>
                <a:effectLst/>
                <a:latin typeface="-apple-system"/>
              </a:rPr>
              <a:t>将图像中的每个特征点都按照其主方向进行了旋转变换，使得它们都与一个统一的参考方向对齐。 这样，我们就可以消除不同图像之间由于旋转而导致的特征点位置和描述子的差异，从而提高特征匹配的准确性和鲁棒性</a:t>
            </a:r>
            <a:endParaRPr lang="en-US" altLang="zh-CN" b="0" i="0" dirty="0">
              <a:solidFill>
                <a:srgbClr val="D2D0CE"/>
              </a:solidFill>
              <a:effectLst/>
              <a:latin typeface="-apple-system"/>
            </a:endParaRPr>
          </a:p>
          <a:p>
            <a:r>
              <a:rPr lang="zh-CN" altLang="en-US" b="0" i="0" dirty="0">
                <a:solidFill>
                  <a:srgbClr val="4D4D4D"/>
                </a:solidFill>
                <a:effectLst/>
                <a:latin typeface="-apple-system"/>
              </a:rPr>
              <a:t>论文中建议对每个关键点使用</a:t>
            </a:r>
            <a:r>
              <a:rPr lang="en-US" altLang="zh-CN" b="0" i="0" dirty="0">
                <a:solidFill>
                  <a:srgbClr val="4D4D4D"/>
                </a:solidFill>
                <a:effectLst/>
                <a:latin typeface="-apple-system"/>
              </a:rPr>
              <a:t>4x4</a:t>
            </a:r>
            <a:r>
              <a:rPr lang="zh-CN" altLang="en-US" b="0" i="0" dirty="0">
                <a:solidFill>
                  <a:srgbClr val="4D4D4D"/>
                </a:solidFill>
                <a:effectLst/>
                <a:latin typeface="-apple-system"/>
              </a:rPr>
              <a:t>共</a:t>
            </a:r>
            <a:r>
              <a:rPr lang="en-US" altLang="zh-CN" b="0" i="0" dirty="0">
                <a:solidFill>
                  <a:srgbClr val="4D4D4D"/>
                </a:solidFill>
                <a:effectLst/>
                <a:latin typeface="-apple-system"/>
              </a:rPr>
              <a:t>16</a:t>
            </a:r>
            <a:r>
              <a:rPr lang="zh-CN" altLang="en-US" b="0" i="0" dirty="0">
                <a:solidFill>
                  <a:srgbClr val="4D4D4D"/>
                </a:solidFill>
                <a:effectLst/>
                <a:latin typeface="-apple-system"/>
              </a:rPr>
              <a:t>个种子点来描述，这样一个关键点就会产生</a:t>
            </a:r>
            <a:r>
              <a:rPr lang="en-US" altLang="zh-CN" b="0" i="0" dirty="0">
                <a:solidFill>
                  <a:srgbClr val="4D4D4D"/>
                </a:solidFill>
                <a:effectLst/>
                <a:latin typeface="-apple-system"/>
              </a:rPr>
              <a:t>128</a:t>
            </a:r>
            <a:r>
              <a:rPr lang="zh-CN" altLang="en-US" b="0" i="0" dirty="0">
                <a:solidFill>
                  <a:srgbClr val="4D4D4D"/>
                </a:solidFill>
                <a:effectLst/>
                <a:latin typeface="-apple-system"/>
              </a:rPr>
              <a:t>维的</a:t>
            </a:r>
            <a:r>
              <a:rPr lang="en-US" altLang="zh-CN" b="0" i="0" dirty="0">
                <a:solidFill>
                  <a:srgbClr val="4D4D4D"/>
                </a:solidFill>
                <a:effectLst/>
                <a:latin typeface="-apple-system"/>
              </a:rPr>
              <a:t>SIFT</a:t>
            </a:r>
            <a:r>
              <a:rPr lang="zh-CN" altLang="en-US" b="0" i="0" dirty="0">
                <a:solidFill>
                  <a:srgbClr val="4D4D4D"/>
                </a:solidFill>
                <a:effectLst/>
                <a:latin typeface="-apple-system"/>
              </a:rPr>
              <a:t>特征向量。</a:t>
            </a:r>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14</a:t>
            </a:fld>
            <a:endParaRPr lang="zh-CN" altLang="en-US"/>
          </a:p>
        </p:txBody>
      </p:sp>
    </p:spTree>
    <p:extLst>
      <p:ext uri="{BB962C8B-B14F-4D97-AF65-F5344CB8AC3E}">
        <p14:creationId xmlns:p14="http://schemas.microsoft.com/office/powerpoint/2010/main" val="23002678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2023/8/16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2023/8/16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2023/8/16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2023/8/16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2023/8/16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2023/8/16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D997B5FA-0921-464F-AAE1-844C04324D75}" type="datetimeFigureOut">
              <a:rPr lang="zh-CN" altLang="en-US" smtClean="0"/>
              <a:t>2023/8/16</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2023/8/16</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t>2023/8/16</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2023/8/16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2023/8/16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t>2023/8/16</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13.png"/><Relationship Id="rId4" Type="http://schemas.microsoft.com/office/2007/relationships/hdphoto" Target="../media/hdphoto1.wdp"/></Relationships>
</file>

<file path=ppt/slides/_rels/slide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15.png"/><Relationship Id="rId4" Type="http://schemas.microsoft.com/office/2007/relationships/hdphoto" Target="../media/hdphoto1.wdp"/></Relationships>
</file>

<file path=ppt/slides/_rels/slide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6.png"/><Relationship Id="rId7" Type="http://schemas.openxmlformats.org/officeDocument/2006/relationships/image" Target="../media/image19.png"/><Relationship Id="rId12" Type="http://schemas.openxmlformats.org/officeDocument/2006/relationships/image" Target="../media/image170.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18.png"/><Relationship Id="rId11" Type="http://schemas.openxmlformats.org/officeDocument/2006/relationships/customXml" Target="../ink/ink2.xml"/><Relationship Id="rId5" Type="http://schemas.openxmlformats.org/officeDocument/2006/relationships/image" Target="../media/image17.png"/><Relationship Id="rId10" Type="http://schemas.openxmlformats.org/officeDocument/2006/relationships/image" Target="../media/image160.png"/><Relationship Id="rId4" Type="http://schemas.microsoft.com/office/2007/relationships/hdphoto" Target="../media/hdphoto1.wdp"/><Relationship Id="rId9" Type="http://schemas.openxmlformats.org/officeDocument/2006/relationships/customXml" Target="../ink/ink1.xml"/></Relationships>
</file>

<file path=ppt/slides/_rels/slide1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customXml" Target="../ink/ink6.xml"/><Relationship Id="rId18" Type="http://schemas.openxmlformats.org/officeDocument/2006/relationships/image" Target="../media/image30.png"/><Relationship Id="rId3" Type="http://schemas.openxmlformats.org/officeDocument/2006/relationships/image" Target="../media/image6.png"/><Relationship Id="rId7" Type="http://schemas.openxmlformats.org/officeDocument/2006/relationships/customXml" Target="../ink/ink3.xml"/><Relationship Id="rId12" Type="http://schemas.openxmlformats.org/officeDocument/2006/relationships/image" Target="../media/image26.png"/><Relationship Id="rId17" Type="http://schemas.openxmlformats.org/officeDocument/2006/relationships/customXml" Target="../ink/ink7.xml"/><Relationship Id="rId2" Type="http://schemas.openxmlformats.org/officeDocument/2006/relationships/notesSlide" Target="../notesSlides/notesSlide10.xml"/><Relationship Id="rId16" Type="http://schemas.openxmlformats.org/officeDocument/2006/relationships/image" Target="../media/image29.png"/><Relationship Id="rId20" Type="http://schemas.openxmlformats.org/officeDocument/2006/relationships/image" Target="../media/image31.png"/><Relationship Id="rId1" Type="http://schemas.openxmlformats.org/officeDocument/2006/relationships/slideLayout" Target="../slideLayouts/slideLayout7.xml"/><Relationship Id="rId6" Type="http://schemas.openxmlformats.org/officeDocument/2006/relationships/image" Target="../media/image23.png"/><Relationship Id="rId11" Type="http://schemas.openxmlformats.org/officeDocument/2006/relationships/customXml" Target="../ink/ink5.xml"/><Relationship Id="rId5" Type="http://schemas.openxmlformats.org/officeDocument/2006/relationships/image" Target="../media/image5.png"/><Relationship Id="rId15" Type="http://schemas.openxmlformats.org/officeDocument/2006/relationships/image" Target="../media/image28.png"/><Relationship Id="rId10" Type="http://schemas.openxmlformats.org/officeDocument/2006/relationships/image" Target="../media/image25.png"/><Relationship Id="rId19" Type="http://schemas.openxmlformats.org/officeDocument/2006/relationships/customXml" Target="../ink/ink8.xml"/><Relationship Id="rId4" Type="http://schemas.microsoft.com/office/2007/relationships/hdphoto" Target="../media/hdphoto1.wdp"/><Relationship Id="rId9" Type="http://schemas.openxmlformats.org/officeDocument/2006/relationships/customXml" Target="../ink/ink4.xml"/><Relationship Id="rId14" Type="http://schemas.openxmlformats.org/officeDocument/2006/relationships/image" Target="../media/image27.png"/></Relationships>
</file>

<file path=ppt/slides/_rels/slide1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2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5.png"/><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10.png"/><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5.png"/><Relationship Id="rId4" Type="http://schemas.microsoft.com/office/2007/relationships/hdphoto" Target="../media/hdphoto1.wdp"/></Relationships>
</file>

<file path=ppt/slides/_rels/slide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12.png"/><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文本框 10"/>
          <p:cNvSpPr>
            <a:spLocks noChangeArrowheads="1"/>
          </p:cNvSpPr>
          <p:nvPr/>
        </p:nvSpPr>
        <p:spPr bwMode="auto">
          <a:xfrm>
            <a:off x="3181350" y="5021580"/>
            <a:ext cx="5781040" cy="706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sym typeface="Calibri" panose="020F050202020403020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sym typeface="Calibri" panose="020F050202020403020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anose="02010600030101010101" pitchFamily="2" charset="-122"/>
                <a:sym typeface="Calibri" panose="020F050202020403020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anose="02010600030101010101" pitchFamily="2" charset="-122"/>
                <a:sym typeface="Calibri" panose="020F050202020403020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sym typeface="Calibri" panose="020F050202020403020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sym typeface="Calibri" panose="020F050202020403020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sym typeface="Calibri" panose="020F050202020403020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sym typeface="Calibri" panose="020F0502020204030204" charset="0"/>
              </a:defRPr>
            </a:lvl9pPr>
          </a:lstStyle>
          <a:p>
            <a:pPr algn="dist" fontAlgn="base">
              <a:lnSpc>
                <a:spcPct val="100000"/>
              </a:lnSpc>
              <a:spcBef>
                <a:spcPct val="0"/>
              </a:spcBef>
              <a:spcAft>
                <a:spcPct val="0"/>
              </a:spcAft>
              <a:buNone/>
            </a:pPr>
            <a:r>
              <a:rPr lang="zh-CN" altLang="en-US" sz="4000" dirty="0">
                <a:latin typeface="方正粗黑宋简体" panose="02000000000000000000" pitchFamily="2" charset="-122"/>
                <a:ea typeface="方正粗黑宋简体" panose="02000000000000000000" pitchFamily="2" charset="-122"/>
              </a:rPr>
              <a:t>多视角视频拼接</a:t>
            </a:r>
            <a:endParaRPr lang="zh-CN" altLang="zh-CN" sz="4000" dirty="0">
              <a:latin typeface="方正粗黑宋简体" panose="02000000000000000000" pitchFamily="2" charset="-122"/>
              <a:ea typeface="方正粗黑宋简体" panose="02000000000000000000" pitchFamily="2" charset="-122"/>
            </a:endParaRPr>
          </a:p>
        </p:txBody>
      </p:sp>
      <p:sp>
        <p:nvSpPr>
          <p:cNvPr id="3076" name="文本框 11"/>
          <p:cNvSpPr>
            <a:spLocks noChangeArrowheads="1"/>
          </p:cNvSpPr>
          <p:nvPr/>
        </p:nvSpPr>
        <p:spPr bwMode="auto">
          <a:xfrm>
            <a:off x="2814987" y="5943595"/>
            <a:ext cx="64865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sym typeface="Calibri" panose="020F050202020403020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sym typeface="Calibri" panose="020F050202020403020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anose="02010600030101010101" pitchFamily="2" charset="-122"/>
                <a:sym typeface="Calibri" panose="020F050202020403020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anose="02010600030101010101" pitchFamily="2" charset="-122"/>
                <a:sym typeface="Calibri" panose="020F050202020403020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sym typeface="Calibri" panose="020F050202020403020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sym typeface="Calibri" panose="020F050202020403020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sym typeface="Calibri" panose="020F050202020403020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sym typeface="Calibri" panose="020F0502020204030204" charset="0"/>
              </a:defRPr>
            </a:lvl9pPr>
          </a:lstStyle>
          <a:p>
            <a:pPr algn="ctr" fontAlgn="base">
              <a:lnSpc>
                <a:spcPct val="100000"/>
              </a:lnSpc>
              <a:spcBef>
                <a:spcPct val="0"/>
              </a:spcBef>
              <a:spcAft>
                <a:spcPct val="0"/>
              </a:spcAft>
              <a:buFont typeface="Arial" panose="020B0604020202020204" pitchFamily="34" charset="0"/>
              <a:buNone/>
            </a:pPr>
            <a:r>
              <a:rPr lang="zh-CN" altLang="en-US" sz="1800" b="1" dirty="0">
                <a:solidFill>
                  <a:srgbClr val="000000"/>
                </a:solidFill>
                <a:latin typeface="微软雅黑" panose="020B0503020204020204" charset="-122"/>
                <a:ea typeface="微软雅黑" panose="020B0503020204020204" charset="-122"/>
                <a:sym typeface="微软雅黑" panose="020B0503020204020204" charset="-122"/>
              </a:rPr>
              <a:t>汇报人：任祝显</a:t>
            </a:r>
            <a:endParaRPr lang="en-US" altLang="zh-CN" sz="1800" b="1" dirty="0">
              <a:solidFill>
                <a:srgbClr val="000000"/>
              </a:solidFill>
              <a:latin typeface="微软雅黑" panose="020B0503020204020204" charset="-122"/>
              <a:ea typeface="微软雅黑" panose="020B0503020204020204" charset="-122"/>
              <a:sym typeface="微软雅黑" panose="020B0503020204020204" charset="-122"/>
            </a:endParaRPr>
          </a:p>
        </p:txBody>
      </p:sp>
      <p:sp>
        <p:nvSpPr>
          <p:cNvPr id="3077" name="直接连接符 13"/>
          <p:cNvSpPr>
            <a:spLocks noChangeShapeType="1"/>
          </p:cNvSpPr>
          <p:nvPr/>
        </p:nvSpPr>
        <p:spPr bwMode="auto">
          <a:xfrm>
            <a:off x="2087701" y="5834884"/>
            <a:ext cx="8016598" cy="0"/>
          </a:xfrm>
          <a:prstGeom prst="line">
            <a:avLst/>
          </a:prstGeom>
          <a:noFill/>
          <a:ln w="12700">
            <a:solidFill>
              <a:schemeClr val="tx1"/>
            </a:solidFill>
            <a:miter lim="800000"/>
            <a:headEnd type="oval" w="med" len="med"/>
            <a:tailEnd type="oval"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sz="1350">
              <a:solidFill>
                <a:srgbClr val="000000"/>
              </a:solidFill>
            </a:endParaRPr>
          </a:p>
        </p:txBody>
      </p:sp>
      <p:sp>
        <p:nvSpPr>
          <p:cNvPr id="3078" name="椭圆 21"/>
          <p:cNvSpPr>
            <a:spLocks noChangeArrowheads="1"/>
          </p:cNvSpPr>
          <p:nvPr/>
        </p:nvSpPr>
        <p:spPr bwMode="auto">
          <a:xfrm>
            <a:off x="5385198" y="3293269"/>
            <a:ext cx="1365143" cy="1421606"/>
          </a:xfrm>
          <a:prstGeom prst="ellipse">
            <a:avLst/>
          </a:pr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nchor="ctr"/>
          <a:lstStyle>
            <a:lvl1pPr>
              <a:buFont typeface="Arial" panose="020B0604020202020204" pitchFamily="34" charset="0"/>
              <a:defRPr>
                <a:solidFill>
                  <a:schemeClr val="tx1"/>
                </a:solidFill>
                <a:latin typeface="Calibri" panose="020F0502020204030204" charset="0"/>
                <a:ea typeface="宋体" panose="02010600030101010101" pitchFamily="2" charset="-122"/>
              </a:defRPr>
            </a:lvl1pPr>
            <a:lvl2pPr marL="742950" indent="-285750">
              <a:buFont typeface="Arial" panose="020B0604020202020204" pitchFamily="34" charset="0"/>
              <a:defRPr>
                <a:solidFill>
                  <a:schemeClr val="tx1"/>
                </a:solidFill>
                <a:latin typeface="Calibri" panose="020F0502020204030204" charset="0"/>
                <a:ea typeface="宋体" panose="02010600030101010101" pitchFamily="2" charset="-122"/>
              </a:defRPr>
            </a:lvl2pPr>
            <a:lvl3pPr marL="1143000" indent="-228600">
              <a:buFont typeface="Arial" panose="020B0604020202020204" pitchFamily="34" charset="0"/>
              <a:defRPr>
                <a:solidFill>
                  <a:schemeClr val="tx1"/>
                </a:solidFill>
                <a:latin typeface="Calibri" panose="020F0502020204030204" charset="0"/>
                <a:ea typeface="宋体" panose="02010600030101010101" pitchFamily="2" charset="-122"/>
              </a:defRPr>
            </a:lvl3pPr>
            <a:lvl4pPr marL="1600200" indent="-228600">
              <a:buFont typeface="Arial" panose="020B0604020202020204" pitchFamily="34" charset="0"/>
              <a:defRPr>
                <a:solidFill>
                  <a:schemeClr val="tx1"/>
                </a:solidFill>
                <a:latin typeface="Calibri" panose="020F0502020204030204" charset="0"/>
                <a:ea typeface="宋体" panose="02010600030101010101" pitchFamily="2" charset="-122"/>
              </a:defRPr>
            </a:lvl4pPr>
            <a:lvl5pPr marL="2057400" indent="-228600">
              <a:buFont typeface="Arial" panose="020B0604020202020204" pitchFamily="34" charset="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algn="ctr" fontAlgn="base">
              <a:spcBef>
                <a:spcPct val="0"/>
              </a:spcBef>
              <a:spcAft>
                <a:spcPct val="0"/>
              </a:spcAft>
            </a:pPr>
            <a:endParaRPr lang="zh-CN" altLang="zh-CN" sz="1350">
              <a:solidFill>
                <a:srgbClr val="FFFFFF"/>
              </a:solidFill>
              <a:latin typeface="宋体" panose="02010600030101010101" pitchFamily="2" charset="-122"/>
              <a:sym typeface="宋体" panose="02010600030101010101" pitchFamily="2" charset="-122"/>
            </a:endParaRPr>
          </a:p>
        </p:txBody>
      </p:sp>
      <p:pic>
        <p:nvPicPr>
          <p:cNvPr id="3" name="图片 2" descr="D:\1北体\新闻中心\WechatIMG13.jpegWechatIMG13"/>
          <p:cNvPicPr>
            <a:picLocks noChangeAspect="1"/>
          </p:cNvPicPr>
          <p:nvPr/>
        </p:nvPicPr>
        <p:blipFill>
          <a:blip r:embed="rId3"/>
          <a:srcRect t="21804" b="11041"/>
          <a:stretch>
            <a:fillRect/>
          </a:stretch>
        </p:blipFill>
        <p:spPr>
          <a:xfrm>
            <a:off x="0" y="0"/>
            <a:ext cx="12192000" cy="4396740"/>
          </a:xfrm>
          <a:prstGeom prst="rect">
            <a:avLst/>
          </a:prstGeom>
        </p:spPr>
      </p:pic>
      <p:sp>
        <p:nvSpPr>
          <p:cNvPr id="6" name="椭圆 5"/>
          <p:cNvSpPr/>
          <p:nvPr/>
        </p:nvSpPr>
        <p:spPr bwMode="auto">
          <a:xfrm>
            <a:off x="5538132" y="3778875"/>
            <a:ext cx="1115735" cy="1032909"/>
          </a:xfrm>
          <a:prstGeom prst="ellipse">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charset="0"/>
              <a:ea typeface="宋体" panose="02010600030101010101" pitchFamily="2" charset="-122"/>
            </a:endParaRPr>
          </a:p>
        </p:txBody>
      </p:sp>
      <p:pic>
        <p:nvPicPr>
          <p:cNvPr id="5" name="图片 4" descr="D:\1北体\新闻中心\校徽.jpg校徽"/>
          <p:cNvPicPr>
            <a:picLocks noChangeAspect="1"/>
          </p:cNvPicPr>
          <p:nvPr/>
        </p:nvPicPr>
        <p:blipFill>
          <a:blip r:embed="rId4"/>
          <a:srcRect/>
          <a:stretch>
            <a:fillRect/>
          </a:stretch>
        </p:blipFill>
        <p:spPr>
          <a:xfrm>
            <a:off x="5629875" y="3893810"/>
            <a:ext cx="932241" cy="911225"/>
          </a:xfrm>
          <a:prstGeom prst="ellipse">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800"/>
                                  </p:stCondLst>
                                  <p:childTnLst>
                                    <p:set>
                                      <p:cBhvr>
                                        <p:cTn id="6" dur="1" fill="hold">
                                          <p:stCondLst>
                                            <p:cond delay="0"/>
                                          </p:stCondLst>
                                        </p:cTn>
                                        <p:tgtEl>
                                          <p:spTgt spid="3075"/>
                                        </p:tgtEl>
                                        <p:attrNameLst>
                                          <p:attrName>style.visibility</p:attrName>
                                        </p:attrNameLst>
                                      </p:cBhvr>
                                      <p:to>
                                        <p:strVal val="visible"/>
                                      </p:to>
                                    </p:set>
                                    <p:animEffect>
                                      <p:cBhvr>
                                        <p:cTn id="7" dur="600"/>
                                        <p:tgtEl>
                                          <p:spTgt spid="3075"/>
                                        </p:tgtEl>
                                      </p:cBhvr>
                                    </p:animEffect>
                                    <p:anim calcmode="lin" valueType="num">
                                      <p:cBhvr>
                                        <p:cTn id="8" dur="600" fill="hold"/>
                                        <p:tgtEl>
                                          <p:spTgt spid="3075"/>
                                        </p:tgtEl>
                                        <p:attrNameLst>
                                          <p:attrName>ppt_x</p:attrName>
                                        </p:attrNameLst>
                                      </p:cBhvr>
                                      <p:tavLst>
                                        <p:tav tm="0">
                                          <p:val>
                                            <p:strVal val="#ppt_x"/>
                                          </p:val>
                                        </p:tav>
                                        <p:tav tm="100000">
                                          <p:val>
                                            <p:strVal val="#ppt_x"/>
                                          </p:val>
                                        </p:tav>
                                      </p:tavLst>
                                    </p:anim>
                                    <p:anim calcmode="lin" valueType="num">
                                      <p:cBhvr>
                                        <p:cTn id="9" dur="600" fill="hold"/>
                                        <p:tgtEl>
                                          <p:spTgt spid="307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800"/>
                                  </p:stCondLst>
                                  <p:childTnLst>
                                    <p:set>
                                      <p:cBhvr>
                                        <p:cTn id="11" dur="1" fill="hold">
                                          <p:stCondLst>
                                            <p:cond delay="0"/>
                                          </p:stCondLst>
                                        </p:cTn>
                                        <p:tgtEl>
                                          <p:spTgt spid="3076"/>
                                        </p:tgtEl>
                                        <p:attrNameLst>
                                          <p:attrName>style.visibility</p:attrName>
                                        </p:attrNameLst>
                                      </p:cBhvr>
                                      <p:to>
                                        <p:strVal val="visible"/>
                                      </p:to>
                                    </p:set>
                                    <p:animEffect>
                                      <p:cBhvr>
                                        <p:cTn id="12" dur="600"/>
                                        <p:tgtEl>
                                          <p:spTgt spid="3076"/>
                                        </p:tgtEl>
                                      </p:cBhvr>
                                    </p:animEffect>
                                    <p:anim calcmode="lin" valueType="num">
                                      <p:cBhvr>
                                        <p:cTn id="13" dur="600" fill="hold"/>
                                        <p:tgtEl>
                                          <p:spTgt spid="3076"/>
                                        </p:tgtEl>
                                        <p:attrNameLst>
                                          <p:attrName>ppt_x</p:attrName>
                                        </p:attrNameLst>
                                      </p:cBhvr>
                                      <p:tavLst>
                                        <p:tav tm="0">
                                          <p:val>
                                            <p:strVal val="#ppt_x"/>
                                          </p:val>
                                        </p:tav>
                                        <p:tav tm="100000">
                                          <p:val>
                                            <p:strVal val="#ppt_x"/>
                                          </p:val>
                                        </p:tav>
                                      </p:tavLst>
                                    </p:anim>
                                    <p:anim calcmode="lin" valueType="num">
                                      <p:cBhvr>
                                        <p:cTn id="14" dur="600" fill="hold"/>
                                        <p:tgtEl>
                                          <p:spTgt spid="3076"/>
                                        </p:tgtEl>
                                        <p:attrNameLst>
                                          <p:attrName>ppt_y</p:attrName>
                                        </p:attrNameLst>
                                      </p:cBhvr>
                                      <p:tavLst>
                                        <p:tav tm="0">
                                          <p:val>
                                            <p:strVal val="#ppt_y+.1"/>
                                          </p:val>
                                        </p:tav>
                                        <p:tav tm="100000">
                                          <p:val>
                                            <p:strVal val="#ppt_y"/>
                                          </p:val>
                                        </p:tav>
                                      </p:tavLst>
                                    </p:anim>
                                  </p:childTnLst>
                                </p:cTn>
                              </p:par>
                              <p:par>
                                <p:cTn id="15" presetID="16" presetClass="entr" presetSubtype="37" fill="hold" grpId="0" nodeType="withEffect">
                                  <p:stCondLst>
                                    <p:cond delay="1000"/>
                                  </p:stCondLst>
                                  <p:childTnLst>
                                    <p:set>
                                      <p:cBhvr>
                                        <p:cTn id="16" dur="1" fill="hold">
                                          <p:stCondLst>
                                            <p:cond delay="0"/>
                                          </p:stCondLst>
                                        </p:cTn>
                                        <p:tgtEl>
                                          <p:spTgt spid="3077"/>
                                        </p:tgtEl>
                                        <p:attrNameLst>
                                          <p:attrName>style.visibility</p:attrName>
                                        </p:attrNameLst>
                                      </p:cBhvr>
                                      <p:to>
                                        <p:strVal val="visible"/>
                                      </p:to>
                                    </p:set>
                                    <p:animEffect>
                                      <p:cBhvr>
                                        <p:cTn id="17" dur="500"/>
                                        <p:tgtEl>
                                          <p:spTgt spid="30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5" grpId="0" bldLvl="0" autoUpdateAnimBg="0"/>
      <p:bldP spid="3076" grpId="0" bldLvl="0" autoUpdateAnimBg="0"/>
      <p:bldP spid="3077" grpId="0" bldLvl="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5064318C-9098-B596-3FBE-58F9378C408F}"/>
              </a:ext>
            </a:extLst>
          </p:cNvPr>
          <p:cNvGrpSpPr/>
          <p:nvPr/>
        </p:nvGrpSpPr>
        <p:grpSpPr>
          <a:xfrm>
            <a:off x="134688" y="269331"/>
            <a:ext cx="11922624" cy="854076"/>
            <a:chOff x="269376" y="639726"/>
            <a:chExt cx="11922624" cy="854076"/>
          </a:xfrm>
        </p:grpSpPr>
        <p:cxnSp>
          <p:nvCxnSpPr>
            <p:cNvPr id="3" name="直接连接符 2">
              <a:extLst>
                <a:ext uri="{FF2B5EF4-FFF2-40B4-BE49-F238E27FC236}">
                  <a16:creationId xmlns:a16="http://schemas.microsoft.com/office/drawing/2014/main" id="{572272CD-9C53-D384-DB3C-F08523FC66B8}"/>
                </a:ext>
              </a:extLst>
            </p:cNvPr>
            <p:cNvCxnSpPr/>
            <p:nvPr/>
          </p:nvCxnSpPr>
          <p:spPr>
            <a:xfrm>
              <a:off x="1116281" y="1493802"/>
              <a:ext cx="11075719"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pic>
          <p:nvPicPr>
            <p:cNvPr id="4" name="图片 3">
              <a:extLst>
                <a:ext uri="{FF2B5EF4-FFF2-40B4-BE49-F238E27FC236}">
                  <a16:creationId xmlns:a16="http://schemas.microsoft.com/office/drawing/2014/main" id="{6C33CBC3-A9F0-F569-A596-C9D81947BC50}"/>
                </a:ext>
              </a:extLst>
            </p:cNvPr>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Lst>
            </a:blip>
            <a:stretch>
              <a:fillRect/>
            </a:stretch>
          </p:blipFill>
          <p:spPr>
            <a:xfrm>
              <a:off x="269376" y="639726"/>
              <a:ext cx="1207135" cy="601345"/>
            </a:xfrm>
            <a:prstGeom prst="rect">
              <a:avLst/>
            </a:prstGeom>
            <a:solidFill>
              <a:srgbClr val="C00000">
                <a:alpha val="15000"/>
              </a:srgbClr>
            </a:solidFill>
            <a:effectLst>
              <a:outerShdw blurRad="76200" dir="13500000" sy="23000" kx="1200000" algn="br" rotWithShape="0">
                <a:prstClr val="black">
                  <a:alpha val="20000"/>
                </a:prstClr>
              </a:outerShdw>
              <a:softEdge rad="31750"/>
            </a:effectLst>
          </p:spPr>
        </p:pic>
        <p:sp>
          <p:nvSpPr>
            <p:cNvPr id="5" name="Text Box 55">
              <a:extLst>
                <a:ext uri="{FF2B5EF4-FFF2-40B4-BE49-F238E27FC236}">
                  <a16:creationId xmlns:a16="http://schemas.microsoft.com/office/drawing/2014/main" id="{85202374-172F-3C4C-EEED-D8F9158FA8D5}"/>
                </a:ext>
              </a:extLst>
            </p:cNvPr>
            <p:cNvSpPr txBox="1">
              <a:spLocks noChangeArrowheads="1"/>
            </p:cNvSpPr>
            <p:nvPr/>
          </p:nvSpPr>
          <p:spPr bwMode="auto">
            <a:xfrm>
              <a:off x="1588698" y="744985"/>
              <a:ext cx="6509514" cy="520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1419" tIns="45709" rIns="91419" bIns="45709">
              <a:spAutoFit/>
            </a:bodyPr>
            <a:lstStyle>
              <a:lvl1pPr eaLnBrk="0" hangingPunct="0">
                <a:defRPr i="1">
                  <a:solidFill>
                    <a:schemeClr val="tx1"/>
                  </a:solidFill>
                  <a:latin typeface="Arial" panose="020B0604020202020204" pitchFamily="34" charset="0"/>
                  <a:ea typeface="宋体" panose="02010600030101010101" pitchFamily="2" charset="-122"/>
                </a:defRPr>
              </a:lvl1pPr>
              <a:lvl2pPr marL="742950" indent="-285750" eaLnBrk="0" hangingPunct="0">
                <a:defRPr i="1">
                  <a:solidFill>
                    <a:schemeClr val="tx1"/>
                  </a:solidFill>
                  <a:latin typeface="Arial" panose="020B0604020202020204" pitchFamily="34" charset="0"/>
                  <a:ea typeface="宋体" panose="02010600030101010101" pitchFamily="2" charset="-122"/>
                </a:defRPr>
              </a:lvl2pPr>
              <a:lvl3pPr marL="1143000" indent="-228600" eaLnBrk="0" hangingPunct="0">
                <a:defRPr i="1">
                  <a:solidFill>
                    <a:schemeClr val="tx1"/>
                  </a:solidFill>
                  <a:latin typeface="Arial" panose="020B0604020202020204" pitchFamily="34" charset="0"/>
                  <a:ea typeface="宋体" panose="02010600030101010101" pitchFamily="2" charset="-122"/>
                </a:defRPr>
              </a:lvl3pPr>
              <a:lvl4pPr marL="1600200" indent="-228600" eaLnBrk="0" hangingPunct="0">
                <a:defRPr i="1">
                  <a:solidFill>
                    <a:schemeClr val="tx1"/>
                  </a:solidFill>
                  <a:latin typeface="Arial" panose="020B0604020202020204" pitchFamily="34" charset="0"/>
                  <a:ea typeface="宋体" panose="02010600030101010101" pitchFamily="2" charset="-122"/>
                </a:defRPr>
              </a:lvl4pPr>
              <a:lvl5pPr marL="2057400" indent="-228600" eaLnBrk="0" hangingPunct="0">
                <a:defRPr 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9pPr>
            </a:lstStyle>
            <a:p>
              <a:pPr eaLnBrk="1" hangingPunct="1">
                <a:defRPr/>
              </a:pPr>
              <a:r>
                <a:rPr lang="zh-CN" altLang="en-US" sz="2800" b="1" i="0" dirty="0">
                  <a:latin typeface="微软雅黑" panose="020B0503020204020204" charset="-122"/>
                  <a:ea typeface="微软雅黑" panose="020B0503020204020204" charset="-122"/>
                </a:rPr>
                <a:t>第二部分</a:t>
              </a:r>
              <a:r>
                <a:rPr lang="en-US" altLang="zh-CN" sz="2800" b="1" i="0" dirty="0">
                  <a:latin typeface="微软雅黑" panose="020B0503020204020204" charset="-122"/>
                  <a:ea typeface="微软雅黑" panose="020B0503020204020204" charset="-122"/>
                </a:rPr>
                <a:t> · </a:t>
              </a:r>
              <a:r>
                <a:rPr lang="zh-CN" altLang="en-US" sz="2800" b="1" i="0" dirty="0">
                  <a:latin typeface="微软雅黑" panose="020B0503020204020204" charset="-122"/>
                  <a:ea typeface="微软雅黑" panose="020B0503020204020204" charset="-122"/>
                </a:rPr>
                <a:t>特征点检测和匹配</a:t>
              </a:r>
            </a:p>
          </p:txBody>
        </p:sp>
      </p:grpSp>
      <p:sp>
        <p:nvSpPr>
          <p:cNvPr id="6" name="文本框 5">
            <a:extLst>
              <a:ext uri="{FF2B5EF4-FFF2-40B4-BE49-F238E27FC236}">
                <a16:creationId xmlns:a16="http://schemas.microsoft.com/office/drawing/2014/main" id="{99FF716B-9CBD-6895-4A21-217BC2549CCC}"/>
              </a:ext>
            </a:extLst>
          </p:cNvPr>
          <p:cNvSpPr txBox="1"/>
          <p:nvPr/>
        </p:nvSpPr>
        <p:spPr>
          <a:xfrm>
            <a:off x="657080" y="1351525"/>
            <a:ext cx="2053988" cy="523220"/>
          </a:xfrm>
          <a:prstGeom prst="rect">
            <a:avLst/>
          </a:prstGeom>
          <a:noFill/>
        </p:spPr>
        <p:txBody>
          <a:bodyPr wrap="square" rtlCol="0">
            <a:spAutoFit/>
          </a:bodyPr>
          <a:lstStyle/>
          <a:p>
            <a:r>
              <a:rPr lang="zh-CN" altLang="en-US" sz="2800" dirty="0">
                <a:solidFill>
                  <a:srgbClr val="FF0000"/>
                </a:solidFill>
              </a:rPr>
              <a:t>特征点检测</a:t>
            </a:r>
          </a:p>
        </p:txBody>
      </p:sp>
      <p:sp>
        <p:nvSpPr>
          <p:cNvPr id="7" name="文本框 6">
            <a:extLst>
              <a:ext uri="{FF2B5EF4-FFF2-40B4-BE49-F238E27FC236}">
                <a16:creationId xmlns:a16="http://schemas.microsoft.com/office/drawing/2014/main" id="{D9220234-F1BC-45D2-0291-DC06BD3E31D8}"/>
              </a:ext>
            </a:extLst>
          </p:cNvPr>
          <p:cNvSpPr txBox="1"/>
          <p:nvPr/>
        </p:nvSpPr>
        <p:spPr>
          <a:xfrm>
            <a:off x="651532" y="2083498"/>
            <a:ext cx="3702104" cy="369332"/>
          </a:xfrm>
          <a:prstGeom prst="rect">
            <a:avLst/>
          </a:prstGeom>
          <a:noFill/>
        </p:spPr>
        <p:txBody>
          <a:bodyPr wrap="square" rtlCol="0">
            <a:spAutoFit/>
          </a:bodyPr>
          <a:lstStyle/>
          <a:p>
            <a:r>
              <a:rPr lang="zh-CN" altLang="en-US" dirty="0"/>
              <a:t>不同尺度下高斯模糊所对应的图像</a:t>
            </a:r>
          </a:p>
        </p:txBody>
      </p:sp>
      <p:pic>
        <p:nvPicPr>
          <p:cNvPr id="3074" name="Picture 2">
            <a:extLst>
              <a:ext uri="{FF2B5EF4-FFF2-40B4-BE49-F238E27FC236}">
                <a16:creationId xmlns:a16="http://schemas.microsoft.com/office/drawing/2014/main" id="{D051D2B0-C096-7CEA-84AC-B6CFD89DF6C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46274" y="2386367"/>
            <a:ext cx="7869732" cy="44716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97536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2FFBB68C-8747-BA0F-EC29-153F4B759D2D}"/>
              </a:ext>
            </a:extLst>
          </p:cNvPr>
          <p:cNvGrpSpPr/>
          <p:nvPr/>
        </p:nvGrpSpPr>
        <p:grpSpPr>
          <a:xfrm>
            <a:off x="162696" y="180621"/>
            <a:ext cx="11922624" cy="854076"/>
            <a:chOff x="269376" y="639726"/>
            <a:chExt cx="11922624" cy="854076"/>
          </a:xfrm>
        </p:grpSpPr>
        <p:cxnSp>
          <p:nvCxnSpPr>
            <p:cNvPr id="3" name="直接连接符 2">
              <a:extLst>
                <a:ext uri="{FF2B5EF4-FFF2-40B4-BE49-F238E27FC236}">
                  <a16:creationId xmlns:a16="http://schemas.microsoft.com/office/drawing/2014/main" id="{67C90A42-9DC6-BBD6-F697-795289C6F50C}"/>
                </a:ext>
              </a:extLst>
            </p:cNvPr>
            <p:cNvCxnSpPr/>
            <p:nvPr/>
          </p:nvCxnSpPr>
          <p:spPr>
            <a:xfrm>
              <a:off x="1116281" y="1493802"/>
              <a:ext cx="11075719"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pic>
          <p:nvPicPr>
            <p:cNvPr id="4" name="图片 3">
              <a:extLst>
                <a:ext uri="{FF2B5EF4-FFF2-40B4-BE49-F238E27FC236}">
                  <a16:creationId xmlns:a16="http://schemas.microsoft.com/office/drawing/2014/main" id="{28DC2E81-DEAF-86BD-6BE2-FE5298052B05}"/>
                </a:ext>
              </a:extLst>
            </p:cNvPr>
            <p:cNvPicPr>
              <a:picLocks noChangeAspect="1"/>
            </p:cNvPicPr>
            <p:nvPr/>
          </p:nvPicPr>
          <p:blipFill>
            <a:blip r:embed="rId2">
              <a:extLst>
                <a:ext uri="{BEBA8EAE-BF5A-486C-A8C5-ECC9F3942E4B}">
                  <a14:imgProps xmlns:a14="http://schemas.microsoft.com/office/drawing/2010/main">
                    <a14:imgLayer r:embed="rId3">
                      <a14:imgEffect>
                        <a14:saturation sat="66000"/>
                      </a14:imgEffect>
                    </a14:imgLayer>
                  </a14:imgProps>
                </a:ext>
              </a:extLst>
            </a:blip>
            <a:stretch>
              <a:fillRect/>
            </a:stretch>
          </p:blipFill>
          <p:spPr>
            <a:xfrm>
              <a:off x="269376" y="639726"/>
              <a:ext cx="1207135" cy="601345"/>
            </a:xfrm>
            <a:prstGeom prst="rect">
              <a:avLst/>
            </a:prstGeom>
            <a:solidFill>
              <a:srgbClr val="C00000">
                <a:alpha val="15000"/>
              </a:srgbClr>
            </a:solidFill>
            <a:effectLst>
              <a:outerShdw blurRad="76200" dir="13500000" sy="23000" kx="1200000" algn="br" rotWithShape="0">
                <a:prstClr val="black">
                  <a:alpha val="20000"/>
                </a:prstClr>
              </a:outerShdw>
              <a:softEdge rad="31750"/>
            </a:effectLst>
          </p:spPr>
        </p:pic>
        <p:sp>
          <p:nvSpPr>
            <p:cNvPr id="5" name="Text Box 55">
              <a:extLst>
                <a:ext uri="{FF2B5EF4-FFF2-40B4-BE49-F238E27FC236}">
                  <a16:creationId xmlns:a16="http://schemas.microsoft.com/office/drawing/2014/main" id="{7CFB09C3-A74B-748F-00CF-032D84B70743}"/>
                </a:ext>
              </a:extLst>
            </p:cNvPr>
            <p:cNvSpPr txBox="1">
              <a:spLocks noChangeArrowheads="1"/>
            </p:cNvSpPr>
            <p:nvPr/>
          </p:nvSpPr>
          <p:spPr bwMode="auto">
            <a:xfrm>
              <a:off x="1588698" y="744985"/>
              <a:ext cx="6509514" cy="520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1419" tIns="45709" rIns="91419" bIns="45709">
              <a:spAutoFit/>
            </a:bodyPr>
            <a:lstStyle>
              <a:lvl1pPr eaLnBrk="0" hangingPunct="0">
                <a:defRPr i="1">
                  <a:solidFill>
                    <a:schemeClr val="tx1"/>
                  </a:solidFill>
                  <a:latin typeface="Arial" panose="020B0604020202020204" pitchFamily="34" charset="0"/>
                  <a:ea typeface="宋体" panose="02010600030101010101" pitchFamily="2" charset="-122"/>
                </a:defRPr>
              </a:lvl1pPr>
              <a:lvl2pPr marL="742950" indent="-285750" eaLnBrk="0" hangingPunct="0">
                <a:defRPr i="1">
                  <a:solidFill>
                    <a:schemeClr val="tx1"/>
                  </a:solidFill>
                  <a:latin typeface="Arial" panose="020B0604020202020204" pitchFamily="34" charset="0"/>
                  <a:ea typeface="宋体" panose="02010600030101010101" pitchFamily="2" charset="-122"/>
                </a:defRPr>
              </a:lvl2pPr>
              <a:lvl3pPr marL="1143000" indent="-228600" eaLnBrk="0" hangingPunct="0">
                <a:defRPr i="1">
                  <a:solidFill>
                    <a:schemeClr val="tx1"/>
                  </a:solidFill>
                  <a:latin typeface="Arial" panose="020B0604020202020204" pitchFamily="34" charset="0"/>
                  <a:ea typeface="宋体" panose="02010600030101010101" pitchFamily="2" charset="-122"/>
                </a:defRPr>
              </a:lvl3pPr>
              <a:lvl4pPr marL="1600200" indent="-228600" eaLnBrk="0" hangingPunct="0">
                <a:defRPr i="1">
                  <a:solidFill>
                    <a:schemeClr val="tx1"/>
                  </a:solidFill>
                  <a:latin typeface="Arial" panose="020B0604020202020204" pitchFamily="34" charset="0"/>
                  <a:ea typeface="宋体" panose="02010600030101010101" pitchFamily="2" charset="-122"/>
                </a:defRPr>
              </a:lvl4pPr>
              <a:lvl5pPr marL="2057400" indent="-228600" eaLnBrk="0" hangingPunct="0">
                <a:defRPr 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9pPr>
            </a:lstStyle>
            <a:p>
              <a:pPr eaLnBrk="1" hangingPunct="1">
                <a:defRPr/>
              </a:pPr>
              <a:r>
                <a:rPr lang="zh-CN" altLang="en-US" sz="2800" b="1" i="0" dirty="0">
                  <a:latin typeface="微软雅黑" panose="020B0503020204020204" charset="-122"/>
                  <a:ea typeface="微软雅黑" panose="020B0503020204020204" charset="-122"/>
                </a:rPr>
                <a:t>第二部分</a:t>
              </a:r>
              <a:r>
                <a:rPr lang="en-US" altLang="zh-CN" sz="2800" b="1" i="0" dirty="0">
                  <a:latin typeface="微软雅黑" panose="020B0503020204020204" charset="-122"/>
                  <a:ea typeface="微软雅黑" panose="020B0503020204020204" charset="-122"/>
                </a:rPr>
                <a:t> · </a:t>
              </a:r>
              <a:r>
                <a:rPr lang="zh-CN" altLang="en-US" sz="2800" b="1" i="0" dirty="0">
                  <a:latin typeface="微软雅黑" panose="020B0503020204020204" charset="-122"/>
                  <a:ea typeface="微软雅黑" panose="020B0503020204020204" charset="-122"/>
                </a:rPr>
                <a:t>特征点检测和匹配</a:t>
              </a:r>
            </a:p>
          </p:txBody>
        </p:sp>
      </p:grpSp>
      <p:sp>
        <p:nvSpPr>
          <p:cNvPr id="6" name="文本框 5">
            <a:extLst>
              <a:ext uri="{FF2B5EF4-FFF2-40B4-BE49-F238E27FC236}">
                <a16:creationId xmlns:a16="http://schemas.microsoft.com/office/drawing/2014/main" id="{B087F1B6-47E0-EBAD-2B28-A67DFADD3DCE}"/>
              </a:ext>
            </a:extLst>
          </p:cNvPr>
          <p:cNvSpPr txBox="1"/>
          <p:nvPr/>
        </p:nvSpPr>
        <p:spPr>
          <a:xfrm>
            <a:off x="766263" y="1388309"/>
            <a:ext cx="2053988" cy="523220"/>
          </a:xfrm>
          <a:prstGeom prst="rect">
            <a:avLst/>
          </a:prstGeom>
          <a:noFill/>
        </p:spPr>
        <p:txBody>
          <a:bodyPr wrap="square" rtlCol="0">
            <a:spAutoFit/>
          </a:bodyPr>
          <a:lstStyle/>
          <a:p>
            <a:r>
              <a:rPr lang="zh-CN" altLang="en-US" sz="2800" dirty="0">
                <a:solidFill>
                  <a:srgbClr val="FF0000"/>
                </a:solidFill>
              </a:rPr>
              <a:t>特征点检测</a:t>
            </a:r>
          </a:p>
        </p:txBody>
      </p:sp>
      <p:sp>
        <p:nvSpPr>
          <p:cNvPr id="7" name="文本框 6">
            <a:extLst>
              <a:ext uri="{FF2B5EF4-FFF2-40B4-BE49-F238E27FC236}">
                <a16:creationId xmlns:a16="http://schemas.microsoft.com/office/drawing/2014/main" id="{AE6CDCDE-1F04-D3CE-307F-11064CFC2694}"/>
              </a:ext>
            </a:extLst>
          </p:cNvPr>
          <p:cNvSpPr txBox="1"/>
          <p:nvPr/>
        </p:nvSpPr>
        <p:spPr>
          <a:xfrm>
            <a:off x="630779" y="1951672"/>
            <a:ext cx="4133284" cy="1477328"/>
          </a:xfrm>
          <a:prstGeom prst="rect">
            <a:avLst/>
          </a:prstGeom>
          <a:noFill/>
        </p:spPr>
        <p:txBody>
          <a:bodyPr wrap="square" rtlCol="0">
            <a:spAutoFit/>
          </a:bodyPr>
          <a:lstStyle/>
          <a:p>
            <a:r>
              <a:rPr lang="en-US" altLang="zh-CN" dirty="0"/>
              <a:t> </a:t>
            </a:r>
            <a:r>
              <a:rPr lang="zh-CN" altLang="en-US" dirty="0"/>
              <a:t>高斯差分图像</a:t>
            </a:r>
            <a:r>
              <a:rPr lang="en-US" altLang="zh-CN" dirty="0"/>
              <a:t>: </a:t>
            </a:r>
            <a:r>
              <a:rPr lang="zh-CN" altLang="en-US" dirty="0"/>
              <a:t>将每层相邻的高斯图像相减得到高斯差分图像，利用高斯差分图像可以突出图像中的边缘和特征点。也可以通过对高斯差分图像进行阈值处理，可以得到更为明显的边缘和特征点。</a:t>
            </a:r>
          </a:p>
        </p:txBody>
      </p:sp>
      <p:pic>
        <p:nvPicPr>
          <p:cNvPr id="2050" name="Picture 2">
            <a:extLst>
              <a:ext uri="{FF2B5EF4-FFF2-40B4-BE49-F238E27FC236}">
                <a16:creationId xmlns:a16="http://schemas.microsoft.com/office/drawing/2014/main" id="{43F1C076-1F97-137A-0B7A-BCD6BE74BA5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07875" y="1725214"/>
            <a:ext cx="5158853" cy="4098089"/>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a:extLst>
              <a:ext uri="{FF2B5EF4-FFF2-40B4-BE49-F238E27FC236}">
                <a16:creationId xmlns:a16="http://schemas.microsoft.com/office/drawing/2014/main" id="{9D2DD6E6-C78A-8BD5-D4F3-40F11B4062F2}"/>
              </a:ext>
            </a:extLst>
          </p:cNvPr>
          <p:cNvSpPr txBox="1"/>
          <p:nvPr/>
        </p:nvSpPr>
        <p:spPr>
          <a:xfrm>
            <a:off x="630779" y="3948068"/>
            <a:ext cx="4133284" cy="1477328"/>
          </a:xfrm>
          <a:prstGeom prst="rect">
            <a:avLst/>
          </a:prstGeom>
          <a:noFill/>
        </p:spPr>
        <p:txBody>
          <a:bodyPr wrap="square" rtlCol="0">
            <a:spAutoFit/>
          </a:bodyPr>
          <a:lstStyle/>
          <a:p>
            <a:r>
              <a:rPr lang="zh-CN" altLang="en-US" dirty="0"/>
              <a:t>寻找高斯差分图像的局部极值点</a:t>
            </a:r>
            <a:r>
              <a:rPr lang="en-US" altLang="zh-CN" dirty="0"/>
              <a:t>:</a:t>
            </a:r>
            <a:r>
              <a:rPr lang="zh-CN" altLang="en-US" dirty="0"/>
              <a:t>对于每一个像素点，都要与该像素点相邻的</a:t>
            </a:r>
            <a:r>
              <a:rPr lang="en-US" altLang="zh-CN" dirty="0"/>
              <a:t>26</a:t>
            </a:r>
            <a:r>
              <a:rPr lang="zh-CN" altLang="en-US" dirty="0"/>
              <a:t>个像素点进行比较，若该点是领域内的最大值或者最小值，则可认为是候选局部极值点</a:t>
            </a:r>
          </a:p>
        </p:txBody>
      </p:sp>
    </p:spTree>
    <p:extLst>
      <p:ext uri="{BB962C8B-B14F-4D97-AF65-F5344CB8AC3E}">
        <p14:creationId xmlns:p14="http://schemas.microsoft.com/office/powerpoint/2010/main" val="9370128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4CA7061B-6489-E5D2-976F-8AE2414795E0}"/>
              </a:ext>
            </a:extLst>
          </p:cNvPr>
          <p:cNvGrpSpPr/>
          <p:nvPr/>
        </p:nvGrpSpPr>
        <p:grpSpPr>
          <a:xfrm>
            <a:off x="198415" y="337783"/>
            <a:ext cx="11922624" cy="854076"/>
            <a:chOff x="269376" y="639726"/>
            <a:chExt cx="11922624" cy="854076"/>
          </a:xfrm>
        </p:grpSpPr>
        <p:cxnSp>
          <p:nvCxnSpPr>
            <p:cNvPr id="3" name="直接连接符 2">
              <a:extLst>
                <a:ext uri="{FF2B5EF4-FFF2-40B4-BE49-F238E27FC236}">
                  <a16:creationId xmlns:a16="http://schemas.microsoft.com/office/drawing/2014/main" id="{CF808640-E8F5-0430-6C43-C76165F10F5D}"/>
                </a:ext>
              </a:extLst>
            </p:cNvPr>
            <p:cNvCxnSpPr/>
            <p:nvPr/>
          </p:nvCxnSpPr>
          <p:spPr>
            <a:xfrm>
              <a:off x="1116281" y="1493802"/>
              <a:ext cx="11075719"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pic>
          <p:nvPicPr>
            <p:cNvPr id="4" name="图片 3">
              <a:extLst>
                <a:ext uri="{FF2B5EF4-FFF2-40B4-BE49-F238E27FC236}">
                  <a16:creationId xmlns:a16="http://schemas.microsoft.com/office/drawing/2014/main" id="{846B00D1-8718-79DE-F89C-542DD4BCB378}"/>
                </a:ext>
              </a:extLst>
            </p:cNvPr>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Lst>
            </a:blip>
            <a:stretch>
              <a:fillRect/>
            </a:stretch>
          </p:blipFill>
          <p:spPr>
            <a:xfrm>
              <a:off x="269376" y="639726"/>
              <a:ext cx="1207135" cy="601345"/>
            </a:xfrm>
            <a:prstGeom prst="rect">
              <a:avLst/>
            </a:prstGeom>
            <a:solidFill>
              <a:srgbClr val="C00000">
                <a:alpha val="15000"/>
              </a:srgbClr>
            </a:solidFill>
            <a:effectLst>
              <a:outerShdw blurRad="76200" dir="13500000" sy="23000" kx="1200000" algn="br" rotWithShape="0">
                <a:prstClr val="black">
                  <a:alpha val="20000"/>
                </a:prstClr>
              </a:outerShdw>
              <a:softEdge rad="31750"/>
            </a:effectLst>
          </p:spPr>
        </p:pic>
        <p:sp>
          <p:nvSpPr>
            <p:cNvPr id="5" name="Text Box 55">
              <a:extLst>
                <a:ext uri="{FF2B5EF4-FFF2-40B4-BE49-F238E27FC236}">
                  <a16:creationId xmlns:a16="http://schemas.microsoft.com/office/drawing/2014/main" id="{3E0BC4EC-CB98-E79D-4102-FC93474C9D99}"/>
                </a:ext>
              </a:extLst>
            </p:cNvPr>
            <p:cNvSpPr txBox="1">
              <a:spLocks noChangeArrowheads="1"/>
            </p:cNvSpPr>
            <p:nvPr/>
          </p:nvSpPr>
          <p:spPr bwMode="auto">
            <a:xfrm>
              <a:off x="1588698" y="744985"/>
              <a:ext cx="6509514" cy="520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1419" tIns="45709" rIns="91419" bIns="45709">
              <a:spAutoFit/>
            </a:bodyPr>
            <a:lstStyle>
              <a:lvl1pPr eaLnBrk="0" hangingPunct="0">
                <a:defRPr i="1">
                  <a:solidFill>
                    <a:schemeClr val="tx1"/>
                  </a:solidFill>
                  <a:latin typeface="Arial" panose="020B0604020202020204" pitchFamily="34" charset="0"/>
                  <a:ea typeface="宋体" panose="02010600030101010101" pitchFamily="2" charset="-122"/>
                </a:defRPr>
              </a:lvl1pPr>
              <a:lvl2pPr marL="742950" indent="-285750" eaLnBrk="0" hangingPunct="0">
                <a:defRPr i="1">
                  <a:solidFill>
                    <a:schemeClr val="tx1"/>
                  </a:solidFill>
                  <a:latin typeface="Arial" panose="020B0604020202020204" pitchFamily="34" charset="0"/>
                  <a:ea typeface="宋体" panose="02010600030101010101" pitchFamily="2" charset="-122"/>
                </a:defRPr>
              </a:lvl2pPr>
              <a:lvl3pPr marL="1143000" indent="-228600" eaLnBrk="0" hangingPunct="0">
                <a:defRPr i="1">
                  <a:solidFill>
                    <a:schemeClr val="tx1"/>
                  </a:solidFill>
                  <a:latin typeface="Arial" panose="020B0604020202020204" pitchFamily="34" charset="0"/>
                  <a:ea typeface="宋体" panose="02010600030101010101" pitchFamily="2" charset="-122"/>
                </a:defRPr>
              </a:lvl3pPr>
              <a:lvl4pPr marL="1600200" indent="-228600" eaLnBrk="0" hangingPunct="0">
                <a:defRPr i="1">
                  <a:solidFill>
                    <a:schemeClr val="tx1"/>
                  </a:solidFill>
                  <a:latin typeface="Arial" panose="020B0604020202020204" pitchFamily="34" charset="0"/>
                  <a:ea typeface="宋体" panose="02010600030101010101" pitchFamily="2" charset="-122"/>
                </a:defRPr>
              </a:lvl4pPr>
              <a:lvl5pPr marL="2057400" indent="-228600" eaLnBrk="0" hangingPunct="0">
                <a:defRPr 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9pPr>
            </a:lstStyle>
            <a:p>
              <a:pPr eaLnBrk="1" hangingPunct="1">
                <a:defRPr/>
              </a:pPr>
              <a:r>
                <a:rPr lang="zh-CN" altLang="en-US" sz="2800" b="1" i="0" dirty="0">
                  <a:latin typeface="微软雅黑" panose="020B0503020204020204" charset="-122"/>
                  <a:ea typeface="微软雅黑" panose="020B0503020204020204" charset="-122"/>
                </a:rPr>
                <a:t>第二部分</a:t>
              </a:r>
              <a:r>
                <a:rPr lang="en-US" altLang="zh-CN" sz="2800" b="1" i="0" dirty="0">
                  <a:latin typeface="微软雅黑" panose="020B0503020204020204" charset="-122"/>
                  <a:ea typeface="微软雅黑" panose="020B0503020204020204" charset="-122"/>
                </a:rPr>
                <a:t> · </a:t>
              </a:r>
              <a:r>
                <a:rPr lang="zh-CN" altLang="en-US" sz="2800" b="1" i="0" dirty="0">
                  <a:latin typeface="微软雅黑" panose="020B0503020204020204" charset="-122"/>
                  <a:ea typeface="微软雅黑" panose="020B0503020204020204" charset="-122"/>
                </a:rPr>
                <a:t>特征点检测和匹配</a:t>
              </a:r>
            </a:p>
          </p:txBody>
        </p:sp>
      </p:grpSp>
      <p:sp>
        <p:nvSpPr>
          <p:cNvPr id="6" name="文本框 5">
            <a:extLst>
              <a:ext uri="{FF2B5EF4-FFF2-40B4-BE49-F238E27FC236}">
                <a16:creationId xmlns:a16="http://schemas.microsoft.com/office/drawing/2014/main" id="{E2563FC5-20F1-F06D-2EEF-51EA0DBB6CD9}"/>
              </a:ext>
            </a:extLst>
          </p:cNvPr>
          <p:cNvSpPr txBox="1"/>
          <p:nvPr/>
        </p:nvSpPr>
        <p:spPr>
          <a:xfrm>
            <a:off x="659107" y="1352590"/>
            <a:ext cx="2053988" cy="523220"/>
          </a:xfrm>
          <a:prstGeom prst="rect">
            <a:avLst/>
          </a:prstGeom>
          <a:noFill/>
        </p:spPr>
        <p:txBody>
          <a:bodyPr wrap="square" rtlCol="0">
            <a:spAutoFit/>
          </a:bodyPr>
          <a:lstStyle/>
          <a:p>
            <a:r>
              <a:rPr lang="zh-CN" altLang="en-US" sz="2800" dirty="0">
                <a:solidFill>
                  <a:srgbClr val="FF0000"/>
                </a:solidFill>
              </a:rPr>
              <a:t>特征点检测</a:t>
            </a:r>
          </a:p>
        </p:txBody>
      </p:sp>
      <p:sp>
        <p:nvSpPr>
          <p:cNvPr id="7" name="文本框 6">
            <a:extLst>
              <a:ext uri="{FF2B5EF4-FFF2-40B4-BE49-F238E27FC236}">
                <a16:creationId xmlns:a16="http://schemas.microsoft.com/office/drawing/2014/main" id="{0B7C69C6-E89D-C20A-2792-F9ED575DF648}"/>
              </a:ext>
            </a:extLst>
          </p:cNvPr>
          <p:cNvSpPr txBox="1"/>
          <p:nvPr/>
        </p:nvSpPr>
        <p:spPr>
          <a:xfrm>
            <a:off x="801982" y="2278856"/>
            <a:ext cx="2312693" cy="369332"/>
          </a:xfrm>
          <a:prstGeom prst="rect">
            <a:avLst/>
          </a:prstGeom>
          <a:noFill/>
        </p:spPr>
        <p:txBody>
          <a:bodyPr wrap="square" rtlCol="0">
            <a:spAutoFit/>
          </a:bodyPr>
          <a:lstStyle/>
          <a:p>
            <a:r>
              <a:rPr lang="en-US" altLang="zh-CN" dirty="0"/>
              <a:t> </a:t>
            </a:r>
            <a:endParaRPr lang="zh-CN" altLang="en-US" dirty="0"/>
          </a:p>
        </p:txBody>
      </p:sp>
      <p:sp>
        <p:nvSpPr>
          <p:cNvPr id="8" name="文本框 7">
            <a:extLst>
              <a:ext uri="{FF2B5EF4-FFF2-40B4-BE49-F238E27FC236}">
                <a16:creationId xmlns:a16="http://schemas.microsoft.com/office/drawing/2014/main" id="{F494B9CC-AAA3-F4AC-4C60-D86F527C6227}"/>
              </a:ext>
            </a:extLst>
          </p:cNvPr>
          <p:cNvSpPr txBox="1"/>
          <p:nvPr/>
        </p:nvSpPr>
        <p:spPr>
          <a:xfrm>
            <a:off x="580446" y="2207419"/>
            <a:ext cx="3941547" cy="3416320"/>
          </a:xfrm>
          <a:prstGeom prst="rect">
            <a:avLst/>
          </a:prstGeom>
          <a:noFill/>
        </p:spPr>
        <p:txBody>
          <a:bodyPr wrap="square" rtlCol="0">
            <a:spAutoFit/>
          </a:bodyPr>
          <a:lstStyle/>
          <a:p>
            <a:r>
              <a:rPr lang="en-US" altLang="zh-CN" dirty="0"/>
              <a:t> </a:t>
            </a:r>
            <a:r>
              <a:rPr lang="zh-CN" altLang="en-US" dirty="0"/>
              <a:t>关键点的精准定位</a:t>
            </a:r>
            <a:r>
              <a:rPr lang="en-US" altLang="zh-CN" dirty="0"/>
              <a:t>: </a:t>
            </a:r>
            <a:r>
              <a:rPr lang="zh-CN" altLang="en-US" dirty="0"/>
              <a:t>由于以上步骤得到的关键的是由图像中的离散像素所构成的。这样可能不能真正的反应三维空间中的极值点。因此通过使用泰勒展开拟合函数来对其进行拟合。</a:t>
            </a:r>
            <a:endParaRPr lang="en-US" altLang="zh-CN" dirty="0"/>
          </a:p>
          <a:p>
            <a:endParaRPr lang="en-US" altLang="zh-CN" dirty="0"/>
          </a:p>
          <a:p>
            <a:r>
              <a:rPr lang="zh-CN" altLang="en-US" dirty="0"/>
              <a:t>若计算得到的任意方向偏移量</a:t>
            </a:r>
            <a:r>
              <a:rPr lang="en-US" altLang="zh-CN" dirty="0"/>
              <a:t>&gt;0.5</a:t>
            </a:r>
            <a:r>
              <a:rPr lang="zh-CN" altLang="en-US" dirty="0"/>
              <a:t>，则说明该真实关键点已经偏移到其他邻近点上，需要在该邻近点上继续进行反复插值，直到收敛。</a:t>
            </a:r>
            <a:endParaRPr lang="en-US" altLang="zh-CN" dirty="0"/>
          </a:p>
          <a:p>
            <a:endParaRPr lang="en-US" altLang="zh-CN" dirty="0"/>
          </a:p>
          <a:p>
            <a:endParaRPr lang="zh-CN" altLang="en-US" dirty="0"/>
          </a:p>
        </p:txBody>
      </p:sp>
      <p:pic>
        <p:nvPicPr>
          <p:cNvPr id="10" name="图片 9">
            <a:extLst>
              <a:ext uri="{FF2B5EF4-FFF2-40B4-BE49-F238E27FC236}">
                <a16:creationId xmlns:a16="http://schemas.microsoft.com/office/drawing/2014/main" id="{570CAC37-C287-B747-26CA-FE763BFC5ADF}"/>
              </a:ext>
            </a:extLst>
          </p:cNvPr>
          <p:cNvPicPr>
            <a:picLocks noChangeAspect="1"/>
          </p:cNvPicPr>
          <p:nvPr/>
        </p:nvPicPr>
        <p:blipFill>
          <a:blip r:embed="rId5"/>
          <a:stretch>
            <a:fillRect/>
          </a:stretch>
        </p:blipFill>
        <p:spPr>
          <a:xfrm>
            <a:off x="5548848" y="2278856"/>
            <a:ext cx="5934118" cy="2443180"/>
          </a:xfrm>
          <a:prstGeom prst="rect">
            <a:avLst/>
          </a:prstGeom>
        </p:spPr>
      </p:pic>
    </p:spTree>
    <p:extLst>
      <p:ext uri="{BB962C8B-B14F-4D97-AF65-F5344CB8AC3E}">
        <p14:creationId xmlns:p14="http://schemas.microsoft.com/office/powerpoint/2010/main" val="5814449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B34D0823-F189-7E32-F9E1-9D8A18815E72}"/>
              </a:ext>
            </a:extLst>
          </p:cNvPr>
          <p:cNvGrpSpPr/>
          <p:nvPr/>
        </p:nvGrpSpPr>
        <p:grpSpPr>
          <a:xfrm>
            <a:off x="198415" y="337783"/>
            <a:ext cx="11922624" cy="854076"/>
            <a:chOff x="269376" y="639726"/>
            <a:chExt cx="11922624" cy="854076"/>
          </a:xfrm>
        </p:grpSpPr>
        <p:cxnSp>
          <p:nvCxnSpPr>
            <p:cNvPr id="3" name="直接连接符 2">
              <a:extLst>
                <a:ext uri="{FF2B5EF4-FFF2-40B4-BE49-F238E27FC236}">
                  <a16:creationId xmlns:a16="http://schemas.microsoft.com/office/drawing/2014/main" id="{1E8005B2-6DF7-1680-A54A-C002382CF745}"/>
                </a:ext>
              </a:extLst>
            </p:cNvPr>
            <p:cNvCxnSpPr/>
            <p:nvPr/>
          </p:nvCxnSpPr>
          <p:spPr>
            <a:xfrm>
              <a:off x="1116281" y="1493802"/>
              <a:ext cx="11075719"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pic>
          <p:nvPicPr>
            <p:cNvPr id="4" name="图片 3">
              <a:extLst>
                <a:ext uri="{FF2B5EF4-FFF2-40B4-BE49-F238E27FC236}">
                  <a16:creationId xmlns:a16="http://schemas.microsoft.com/office/drawing/2014/main" id="{C9E65924-25F8-04E4-7996-4DF133D4886F}"/>
                </a:ext>
              </a:extLst>
            </p:cNvPr>
            <p:cNvPicPr>
              <a:picLocks noChangeAspect="1"/>
            </p:cNvPicPr>
            <p:nvPr/>
          </p:nvPicPr>
          <p:blipFill>
            <a:blip r:embed="rId2">
              <a:extLst>
                <a:ext uri="{BEBA8EAE-BF5A-486C-A8C5-ECC9F3942E4B}">
                  <a14:imgProps xmlns:a14="http://schemas.microsoft.com/office/drawing/2010/main">
                    <a14:imgLayer r:embed="rId3">
                      <a14:imgEffect>
                        <a14:saturation sat="66000"/>
                      </a14:imgEffect>
                    </a14:imgLayer>
                  </a14:imgProps>
                </a:ext>
              </a:extLst>
            </a:blip>
            <a:stretch>
              <a:fillRect/>
            </a:stretch>
          </p:blipFill>
          <p:spPr>
            <a:xfrm>
              <a:off x="269376" y="639726"/>
              <a:ext cx="1207135" cy="601345"/>
            </a:xfrm>
            <a:prstGeom prst="rect">
              <a:avLst/>
            </a:prstGeom>
            <a:solidFill>
              <a:srgbClr val="C00000">
                <a:alpha val="15000"/>
              </a:srgbClr>
            </a:solidFill>
            <a:effectLst>
              <a:outerShdw blurRad="76200" dir="13500000" sy="23000" kx="1200000" algn="br" rotWithShape="0">
                <a:prstClr val="black">
                  <a:alpha val="20000"/>
                </a:prstClr>
              </a:outerShdw>
              <a:softEdge rad="31750"/>
            </a:effectLst>
          </p:spPr>
        </p:pic>
        <p:sp>
          <p:nvSpPr>
            <p:cNvPr id="5" name="Text Box 55">
              <a:extLst>
                <a:ext uri="{FF2B5EF4-FFF2-40B4-BE49-F238E27FC236}">
                  <a16:creationId xmlns:a16="http://schemas.microsoft.com/office/drawing/2014/main" id="{5D92A87D-91B5-731D-2512-DF009EDA2CDD}"/>
                </a:ext>
              </a:extLst>
            </p:cNvPr>
            <p:cNvSpPr txBox="1">
              <a:spLocks noChangeArrowheads="1"/>
            </p:cNvSpPr>
            <p:nvPr/>
          </p:nvSpPr>
          <p:spPr bwMode="auto">
            <a:xfrm>
              <a:off x="1588698" y="744985"/>
              <a:ext cx="6509514" cy="520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1419" tIns="45709" rIns="91419" bIns="45709">
              <a:spAutoFit/>
            </a:bodyPr>
            <a:lstStyle>
              <a:lvl1pPr eaLnBrk="0" hangingPunct="0">
                <a:defRPr i="1">
                  <a:solidFill>
                    <a:schemeClr val="tx1"/>
                  </a:solidFill>
                  <a:latin typeface="Arial" panose="020B0604020202020204" pitchFamily="34" charset="0"/>
                  <a:ea typeface="宋体" panose="02010600030101010101" pitchFamily="2" charset="-122"/>
                </a:defRPr>
              </a:lvl1pPr>
              <a:lvl2pPr marL="742950" indent="-285750" eaLnBrk="0" hangingPunct="0">
                <a:defRPr i="1">
                  <a:solidFill>
                    <a:schemeClr val="tx1"/>
                  </a:solidFill>
                  <a:latin typeface="Arial" panose="020B0604020202020204" pitchFamily="34" charset="0"/>
                  <a:ea typeface="宋体" panose="02010600030101010101" pitchFamily="2" charset="-122"/>
                </a:defRPr>
              </a:lvl2pPr>
              <a:lvl3pPr marL="1143000" indent="-228600" eaLnBrk="0" hangingPunct="0">
                <a:defRPr i="1">
                  <a:solidFill>
                    <a:schemeClr val="tx1"/>
                  </a:solidFill>
                  <a:latin typeface="Arial" panose="020B0604020202020204" pitchFamily="34" charset="0"/>
                  <a:ea typeface="宋体" panose="02010600030101010101" pitchFamily="2" charset="-122"/>
                </a:defRPr>
              </a:lvl3pPr>
              <a:lvl4pPr marL="1600200" indent="-228600" eaLnBrk="0" hangingPunct="0">
                <a:defRPr i="1">
                  <a:solidFill>
                    <a:schemeClr val="tx1"/>
                  </a:solidFill>
                  <a:latin typeface="Arial" panose="020B0604020202020204" pitchFamily="34" charset="0"/>
                  <a:ea typeface="宋体" panose="02010600030101010101" pitchFamily="2" charset="-122"/>
                </a:defRPr>
              </a:lvl4pPr>
              <a:lvl5pPr marL="2057400" indent="-228600" eaLnBrk="0" hangingPunct="0">
                <a:defRPr 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9pPr>
            </a:lstStyle>
            <a:p>
              <a:pPr eaLnBrk="1" hangingPunct="1">
                <a:defRPr/>
              </a:pPr>
              <a:r>
                <a:rPr lang="zh-CN" altLang="en-US" sz="2800" b="1" i="0" dirty="0">
                  <a:latin typeface="微软雅黑" panose="020B0503020204020204" charset="-122"/>
                  <a:ea typeface="微软雅黑" panose="020B0503020204020204" charset="-122"/>
                </a:rPr>
                <a:t>第二部分</a:t>
              </a:r>
              <a:r>
                <a:rPr lang="en-US" altLang="zh-CN" sz="2800" b="1" i="0" dirty="0">
                  <a:latin typeface="微软雅黑" panose="020B0503020204020204" charset="-122"/>
                  <a:ea typeface="微软雅黑" panose="020B0503020204020204" charset="-122"/>
                </a:rPr>
                <a:t> · </a:t>
              </a:r>
              <a:r>
                <a:rPr lang="zh-CN" altLang="en-US" sz="2800" b="1" i="0" dirty="0">
                  <a:latin typeface="微软雅黑" panose="020B0503020204020204" charset="-122"/>
                  <a:ea typeface="微软雅黑" panose="020B0503020204020204" charset="-122"/>
                </a:rPr>
                <a:t>特征点检测和匹配</a:t>
              </a:r>
            </a:p>
          </p:txBody>
        </p:sp>
      </p:grpSp>
      <p:sp>
        <p:nvSpPr>
          <p:cNvPr id="6" name="文本框 5">
            <a:extLst>
              <a:ext uri="{FF2B5EF4-FFF2-40B4-BE49-F238E27FC236}">
                <a16:creationId xmlns:a16="http://schemas.microsoft.com/office/drawing/2014/main" id="{6B746803-6995-6397-80AB-818A7B6D1810}"/>
              </a:ext>
            </a:extLst>
          </p:cNvPr>
          <p:cNvSpPr txBox="1"/>
          <p:nvPr/>
        </p:nvSpPr>
        <p:spPr>
          <a:xfrm>
            <a:off x="571500" y="1437448"/>
            <a:ext cx="2414588" cy="523220"/>
          </a:xfrm>
          <a:prstGeom prst="rect">
            <a:avLst/>
          </a:prstGeom>
          <a:noFill/>
        </p:spPr>
        <p:txBody>
          <a:bodyPr wrap="square" rtlCol="0">
            <a:spAutoFit/>
          </a:bodyPr>
          <a:lstStyle/>
          <a:p>
            <a:r>
              <a:rPr lang="zh-CN" altLang="en-US" sz="2800" dirty="0">
                <a:solidFill>
                  <a:srgbClr val="E60012"/>
                </a:solidFill>
              </a:rPr>
              <a:t>特征点描述</a:t>
            </a:r>
          </a:p>
        </p:txBody>
      </p:sp>
      <p:sp>
        <p:nvSpPr>
          <p:cNvPr id="7" name="文本框 6">
            <a:extLst>
              <a:ext uri="{FF2B5EF4-FFF2-40B4-BE49-F238E27FC236}">
                <a16:creationId xmlns:a16="http://schemas.microsoft.com/office/drawing/2014/main" id="{077B175B-5D5E-74F2-D9A9-9BA0190D5382}"/>
              </a:ext>
            </a:extLst>
          </p:cNvPr>
          <p:cNvSpPr txBox="1"/>
          <p:nvPr/>
        </p:nvSpPr>
        <p:spPr>
          <a:xfrm>
            <a:off x="671512" y="2206256"/>
            <a:ext cx="6150769" cy="369332"/>
          </a:xfrm>
          <a:prstGeom prst="rect">
            <a:avLst/>
          </a:prstGeom>
          <a:noFill/>
        </p:spPr>
        <p:txBody>
          <a:bodyPr wrap="square" rtlCol="0">
            <a:spAutoFit/>
          </a:bodyPr>
          <a:lstStyle/>
          <a:p>
            <a:r>
              <a:rPr lang="en-US" altLang="zh-CN" dirty="0"/>
              <a:t> </a:t>
            </a:r>
            <a:r>
              <a:rPr lang="zh-CN" altLang="en-US" dirty="0"/>
              <a:t>每个特征点可以得到三个信息，位置，尺度和方向。</a:t>
            </a:r>
          </a:p>
        </p:txBody>
      </p:sp>
      <p:pic>
        <p:nvPicPr>
          <p:cNvPr id="9" name="图片 8">
            <a:extLst>
              <a:ext uri="{FF2B5EF4-FFF2-40B4-BE49-F238E27FC236}">
                <a16:creationId xmlns:a16="http://schemas.microsoft.com/office/drawing/2014/main" id="{5B8382B6-6ADC-60FD-FB54-3C603ED8BD04}"/>
              </a:ext>
            </a:extLst>
          </p:cNvPr>
          <p:cNvPicPr>
            <a:picLocks noChangeAspect="1"/>
          </p:cNvPicPr>
          <p:nvPr/>
        </p:nvPicPr>
        <p:blipFill>
          <a:blip r:embed="rId4"/>
          <a:stretch>
            <a:fillRect/>
          </a:stretch>
        </p:blipFill>
        <p:spPr>
          <a:xfrm>
            <a:off x="801982" y="2719377"/>
            <a:ext cx="8739251" cy="2590819"/>
          </a:xfrm>
          <a:prstGeom prst="rect">
            <a:avLst/>
          </a:prstGeom>
        </p:spPr>
      </p:pic>
    </p:spTree>
    <p:extLst>
      <p:ext uri="{BB962C8B-B14F-4D97-AF65-F5344CB8AC3E}">
        <p14:creationId xmlns:p14="http://schemas.microsoft.com/office/powerpoint/2010/main" val="20576687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6F7C3D8C-AC7B-A149-0A8E-4FE2E7FB791E}"/>
              </a:ext>
            </a:extLst>
          </p:cNvPr>
          <p:cNvGrpSpPr/>
          <p:nvPr/>
        </p:nvGrpSpPr>
        <p:grpSpPr>
          <a:xfrm>
            <a:off x="198415" y="337783"/>
            <a:ext cx="11922624" cy="854076"/>
            <a:chOff x="269376" y="639726"/>
            <a:chExt cx="11922624" cy="854076"/>
          </a:xfrm>
        </p:grpSpPr>
        <p:cxnSp>
          <p:nvCxnSpPr>
            <p:cNvPr id="3" name="直接连接符 2">
              <a:extLst>
                <a:ext uri="{FF2B5EF4-FFF2-40B4-BE49-F238E27FC236}">
                  <a16:creationId xmlns:a16="http://schemas.microsoft.com/office/drawing/2014/main" id="{08E3DEF0-8657-AF95-B5A1-94AFDF5520F1}"/>
                </a:ext>
              </a:extLst>
            </p:cNvPr>
            <p:cNvCxnSpPr/>
            <p:nvPr/>
          </p:nvCxnSpPr>
          <p:spPr>
            <a:xfrm>
              <a:off x="1116281" y="1493802"/>
              <a:ext cx="11075719"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pic>
          <p:nvPicPr>
            <p:cNvPr id="4" name="图片 3">
              <a:extLst>
                <a:ext uri="{FF2B5EF4-FFF2-40B4-BE49-F238E27FC236}">
                  <a16:creationId xmlns:a16="http://schemas.microsoft.com/office/drawing/2014/main" id="{2BEF67F2-4932-2E63-CE26-B45EAB68720A}"/>
                </a:ext>
              </a:extLst>
            </p:cNvPr>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Lst>
            </a:blip>
            <a:stretch>
              <a:fillRect/>
            </a:stretch>
          </p:blipFill>
          <p:spPr>
            <a:xfrm>
              <a:off x="269376" y="639726"/>
              <a:ext cx="1207135" cy="601345"/>
            </a:xfrm>
            <a:prstGeom prst="rect">
              <a:avLst/>
            </a:prstGeom>
            <a:solidFill>
              <a:srgbClr val="C00000">
                <a:alpha val="15000"/>
              </a:srgbClr>
            </a:solidFill>
            <a:effectLst>
              <a:outerShdw blurRad="76200" dir="13500000" sy="23000" kx="1200000" algn="br" rotWithShape="0">
                <a:prstClr val="black">
                  <a:alpha val="20000"/>
                </a:prstClr>
              </a:outerShdw>
              <a:softEdge rad="31750"/>
            </a:effectLst>
          </p:spPr>
        </p:pic>
        <p:sp>
          <p:nvSpPr>
            <p:cNvPr id="5" name="Text Box 55">
              <a:extLst>
                <a:ext uri="{FF2B5EF4-FFF2-40B4-BE49-F238E27FC236}">
                  <a16:creationId xmlns:a16="http://schemas.microsoft.com/office/drawing/2014/main" id="{37C3C001-9F94-AC85-F3CC-8525E0B9A052}"/>
                </a:ext>
              </a:extLst>
            </p:cNvPr>
            <p:cNvSpPr txBox="1">
              <a:spLocks noChangeArrowheads="1"/>
            </p:cNvSpPr>
            <p:nvPr/>
          </p:nvSpPr>
          <p:spPr bwMode="auto">
            <a:xfrm>
              <a:off x="1588698" y="744985"/>
              <a:ext cx="6509514" cy="520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1419" tIns="45709" rIns="91419" bIns="45709">
              <a:spAutoFit/>
            </a:bodyPr>
            <a:lstStyle>
              <a:lvl1pPr eaLnBrk="0" hangingPunct="0">
                <a:defRPr i="1">
                  <a:solidFill>
                    <a:schemeClr val="tx1"/>
                  </a:solidFill>
                  <a:latin typeface="Arial" panose="020B0604020202020204" pitchFamily="34" charset="0"/>
                  <a:ea typeface="宋体" panose="02010600030101010101" pitchFamily="2" charset="-122"/>
                </a:defRPr>
              </a:lvl1pPr>
              <a:lvl2pPr marL="742950" indent="-285750" eaLnBrk="0" hangingPunct="0">
                <a:defRPr i="1">
                  <a:solidFill>
                    <a:schemeClr val="tx1"/>
                  </a:solidFill>
                  <a:latin typeface="Arial" panose="020B0604020202020204" pitchFamily="34" charset="0"/>
                  <a:ea typeface="宋体" panose="02010600030101010101" pitchFamily="2" charset="-122"/>
                </a:defRPr>
              </a:lvl2pPr>
              <a:lvl3pPr marL="1143000" indent="-228600" eaLnBrk="0" hangingPunct="0">
                <a:defRPr i="1">
                  <a:solidFill>
                    <a:schemeClr val="tx1"/>
                  </a:solidFill>
                  <a:latin typeface="Arial" panose="020B0604020202020204" pitchFamily="34" charset="0"/>
                  <a:ea typeface="宋体" panose="02010600030101010101" pitchFamily="2" charset="-122"/>
                </a:defRPr>
              </a:lvl3pPr>
              <a:lvl4pPr marL="1600200" indent="-228600" eaLnBrk="0" hangingPunct="0">
                <a:defRPr i="1">
                  <a:solidFill>
                    <a:schemeClr val="tx1"/>
                  </a:solidFill>
                  <a:latin typeface="Arial" panose="020B0604020202020204" pitchFamily="34" charset="0"/>
                  <a:ea typeface="宋体" panose="02010600030101010101" pitchFamily="2" charset="-122"/>
                </a:defRPr>
              </a:lvl4pPr>
              <a:lvl5pPr marL="2057400" indent="-228600" eaLnBrk="0" hangingPunct="0">
                <a:defRPr 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9pPr>
            </a:lstStyle>
            <a:p>
              <a:pPr eaLnBrk="1" hangingPunct="1">
                <a:defRPr/>
              </a:pPr>
              <a:r>
                <a:rPr lang="zh-CN" altLang="en-US" sz="2800" b="1" i="0" dirty="0">
                  <a:latin typeface="微软雅黑" panose="020B0503020204020204" charset="-122"/>
                  <a:ea typeface="微软雅黑" panose="020B0503020204020204" charset="-122"/>
                </a:rPr>
                <a:t>第二部分</a:t>
              </a:r>
              <a:r>
                <a:rPr lang="en-US" altLang="zh-CN" sz="2800" b="1" i="0" dirty="0">
                  <a:latin typeface="微软雅黑" panose="020B0503020204020204" charset="-122"/>
                  <a:ea typeface="微软雅黑" panose="020B0503020204020204" charset="-122"/>
                </a:rPr>
                <a:t> · </a:t>
              </a:r>
              <a:r>
                <a:rPr lang="zh-CN" altLang="en-US" sz="2800" b="1" i="0" dirty="0">
                  <a:latin typeface="微软雅黑" panose="020B0503020204020204" charset="-122"/>
                  <a:ea typeface="微软雅黑" panose="020B0503020204020204" charset="-122"/>
                </a:rPr>
                <a:t>特征点检测和匹配</a:t>
              </a:r>
            </a:p>
          </p:txBody>
        </p:sp>
      </p:grpSp>
      <p:sp>
        <p:nvSpPr>
          <p:cNvPr id="6" name="文本框 5">
            <a:extLst>
              <a:ext uri="{FF2B5EF4-FFF2-40B4-BE49-F238E27FC236}">
                <a16:creationId xmlns:a16="http://schemas.microsoft.com/office/drawing/2014/main" id="{CDC9C06B-1534-1817-B88B-76B1C0FEEBE2}"/>
              </a:ext>
            </a:extLst>
          </p:cNvPr>
          <p:cNvSpPr txBox="1"/>
          <p:nvPr/>
        </p:nvSpPr>
        <p:spPr>
          <a:xfrm>
            <a:off x="592931" y="1444591"/>
            <a:ext cx="2414588" cy="523220"/>
          </a:xfrm>
          <a:prstGeom prst="rect">
            <a:avLst/>
          </a:prstGeom>
          <a:noFill/>
        </p:spPr>
        <p:txBody>
          <a:bodyPr wrap="square" rtlCol="0">
            <a:spAutoFit/>
          </a:bodyPr>
          <a:lstStyle/>
          <a:p>
            <a:r>
              <a:rPr lang="zh-CN" altLang="en-US" sz="2800" dirty="0">
                <a:solidFill>
                  <a:srgbClr val="E60012"/>
                </a:solidFill>
              </a:rPr>
              <a:t>特征点描述</a:t>
            </a:r>
          </a:p>
        </p:txBody>
      </p:sp>
      <p:sp>
        <p:nvSpPr>
          <p:cNvPr id="7" name="文本框 6">
            <a:extLst>
              <a:ext uri="{FF2B5EF4-FFF2-40B4-BE49-F238E27FC236}">
                <a16:creationId xmlns:a16="http://schemas.microsoft.com/office/drawing/2014/main" id="{893DE91F-BA2A-7BD0-5EB7-1075DE871FAA}"/>
              </a:ext>
            </a:extLst>
          </p:cNvPr>
          <p:cNvSpPr txBox="1"/>
          <p:nvPr/>
        </p:nvSpPr>
        <p:spPr>
          <a:xfrm>
            <a:off x="533149" y="2134053"/>
            <a:ext cx="7675019" cy="923330"/>
          </a:xfrm>
          <a:prstGeom prst="rect">
            <a:avLst/>
          </a:prstGeom>
          <a:noFill/>
        </p:spPr>
        <p:txBody>
          <a:bodyPr wrap="square" rtlCol="0">
            <a:spAutoFit/>
          </a:bodyPr>
          <a:lstStyle/>
          <a:p>
            <a:r>
              <a:rPr lang="en-US" altLang="zh-CN" dirty="0"/>
              <a:t> 1.</a:t>
            </a:r>
            <a:r>
              <a:rPr lang="zh-CN" altLang="en-US" dirty="0"/>
              <a:t>在计算完梯度和方向信息之后，使用直方图统计领域内的梯度和方向，</a:t>
            </a:r>
            <a:endParaRPr lang="en-US" altLang="zh-CN" dirty="0"/>
          </a:p>
          <a:p>
            <a:r>
              <a:rPr lang="zh-CN" altLang="en-US" dirty="0"/>
              <a:t>以梯度最大的方向作为梯度的主方向。</a:t>
            </a:r>
            <a:endParaRPr lang="en-US" altLang="zh-CN" dirty="0"/>
          </a:p>
          <a:p>
            <a:r>
              <a:rPr lang="en-US" altLang="zh-CN" dirty="0"/>
              <a:t>  </a:t>
            </a:r>
            <a:endParaRPr lang="zh-CN" altLang="en-US" dirty="0"/>
          </a:p>
        </p:txBody>
      </p:sp>
      <p:pic>
        <p:nvPicPr>
          <p:cNvPr id="9" name="图片 8">
            <a:extLst>
              <a:ext uri="{FF2B5EF4-FFF2-40B4-BE49-F238E27FC236}">
                <a16:creationId xmlns:a16="http://schemas.microsoft.com/office/drawing/2014/main" id="{9649E012-9D80-87FE-6FF4-4121F139801D}"/>
              </a:ext>
            </a:extLst>
          </p:cNvPr>
          <p:cNvPicPr>
            <a:picLocks noChangeAspect="1"/>
          </p:cNvPicPr>
          <p:nvPr/>
        </p:nvPicPr>
        <p:blipFill>
          <a:blip r:embed="rId5"/>
          <a:stretch>
            <a:fillRect/>
          </a:stretch>
        </p:blipFill>
        <p:spPr>
          <a:xfrm>
            <a:off x="8027251" y="1330290"/>
            <a:ext cx="2772025" cy="1779035"/>
          </a:xfrm>
          <a:prstGeom prst="rect">
            <a:avLst/>
          </a:prstGeom>
        </p:spPr>
      </p:pic>
      <p:sp>
        <p:nvSpPr>
          <p:cNvPr id="10" name="文本框 9">
            <a:extLst>
              <a:ext uri="{FF2B5EF4-FFF2-40B4-BE49-F238E27FC236}">
                <a16:creationId xmlns:a16="http://schemas.microsoft.com/office/drawing/2014/main" id="{0D3543B0-8732-53E4-2B00-2F38C3506DC0}"/>
              </a:ext>
            </a:extLst>
          </p:cNvPr>
          <p:cNvSpPr txBox="1"/>
          <p:nvPr/>
        </p:nvSpPr>
        <p:spPr>
          <a:xfrm>
            <a:off x="533149" y="3772186"/>
            <a:ext cx="6660607" cy="646331"/>
          </a:xfrm>
          <a:prstGeom prst="rect">
            <a:avLst/>
          </a:prstGeom>
          <a:noFill/>
        </p:spPr>
        <p:txBody>
          <a:bodyPr wrap="square" rtlCol="0">
            <a:spAutoFit/>
          </a:bodyPr>
          <a:lstStyle/>
          <a:p>
            <a:r>
              <a:rPr lang="en-US" altLang="zh-CN" dirty="0"/>
              <a:t>2.</a:t>
            </a:r>
            <a:r>
              <a:rPr lang="zh-CN" altLang="en-US" dirty="0"/>
              <a:t>为了保持旋转不变性，以特征点为中心，将附近领域内的坐标都旋转</a:t>
            </a:r>
            <a:r>
              <a:rPr lang="el-GR" altLang="zh-CN" b="0" i="0" dirty="0">
                <a:solidFill>
                  <a:srgbClr val="4D4D4D"/>
                </a:solidFill>
                <a:effectLst/>
                <a:latin typeface="-apple-system"/>
              </a:rPr>
              <a:t>θ</a:t>
            </a:r>
            <a:r>
              <a:rPr lang="zh-CN" altLang="en-US" b="0" i="0" dirty="0">
                <a:solidFill>
                  <a:srgbClr val="4D4D4D"/>
                </a:solidFill>
                <a:effectLst/>
                <a:latin typeface="-apple-system"/>
              </a:rPr>
              <a:t>角度，将坐标轴旋转为特征点的主方向。</a:t>
            </a:r>
            <a:endParaRPr lang="zh-CN" altLang="en-US" dirty="0"/>
          </a:p>
        </p:txBody>
      </p:sp>
      <p:pic>
        <p:nvPicPr>
          <p:cNvPr id="12" name="图片 11">
            <a:extLst>
              <a:ext uri="{FF2B5EF4-FFF2-40B4-BE49-F238E27FC236}">
                <a16:creationId xmlns:a16="http://schemas.microsoft.com/office/drawing/2014/main" id="{778DF394-57C1-C42B-7A3E-63B3F2B8D07A}"/>
              </a:ext>
            </a:extLst>
          </p:cNvPr>
          <p:cNvPicPr>
            <a:picLocks noChangeAspect="1"/>
          </p:cNvPicPr>
          <p:nvPr/>
        </p:nvPicPr>
        <p:blipFill>
          <a:blip r:embed="rId6"/>
          <a:stretch>
            <a:fillRect/>
          </a:stretch>
        </p:blipFill>
        <p:spPr>
          <a:xfrm>
            <a:off x="7743825" y="3275567"/>
            <a:ext cx="3664744" cy="1693068"/>
          </a:xfrm>
          <a:prstGeom prst="rect">
            <a:avLst/>
          </a:prstGeom>
        </p:spPr>
      </p:pic>
      <p:sp>
        <p:nvSpPr>
          <p:cNvPr id="13" name="文本框 12">
            <a:extLst>
              <a:ext uri="{FF2B5EF4-FFF2-40B4-BE49-F238E27FC236}">
                <a16:creationId xmlns:a16="http://schemas.microsoft.com/office/drawing/2014/main" id="{FD0F084C-39FC-8C82-66DD-CE384B4322DE}"/>
              </a:ext>
            </a:extLst>
          </p:cNvPr>
          <p:cNvSpPr txBox="1"/>
          <p:nvPr/>
        </p:nvSpPr>
        <p:spPr>
          <a:xfrm>
            <a:off x="464343" y="4967430"/>
            <a:ext cx="4193382" cy="1477328"/>
          </a:xfrm>
          <a:prstGeom prst="rect">
            <a:avLst/>
          </a:prstGeom>
          <a:noFill/>
        </p:spPr>
        <p:txBody>
          <a:bodyPr wrap="square" rtlCol="0">
            <a:spAutoFit/>
          </a:bodyPr>
          <a:lstStyle/>
          <a:p>
            <a:r>
              <a:rPr lang="en-US" altLang="zh-CN" dirty="0"/>
              <a:t>3. </a:t>
            </a:r>
            <a:r>
              <a:rPr lang="zh-CN" altLang="en-US" dirty="0"/>
              <a:t>通过在关键的周围取</a:t>
            </a:r>
            <a:r>
              <a:rPr lang="en-US" altLang="zh-CN" dirty="0"/>
              <a:t>8×8</a:t>
            </a:r>
            <a:r>
              <a:rPr lang="zh-CN" altLang="en-US" dirty="0"/>
              <a:t>的大小的窗口，求每个像素的梯度和幅值。然后利用高斯窗口加权运算来描述描述子对于中心区域的贡献程度，之后在每个小块上绘制</a:t>
            </a:r>
            <a:r>
              <a:rPr lang="en-US" altLang="zh-CN" dirty="0"/>
              <a:t>8</a:t>
            </a:r>
            <a:r>
              <a:rPr lang="zh-CN" altLang="en-US" dirty="0"/>
              <a:t>个方向的梯度直方图。</a:t>
            </a:r>
          </a:p>
        </p:txBody>
      </p:sp>
      <p:pic>
        <p:nvPicPr>
          <p:cNvPr id="6146" name="Picture 2">
            <a:extLst>
              <a:ext uri="{FF2B5EF4-FFF2-40B4-BE49-F238E27FC236}">
                <a16:creationId xmlns:a16="http://schemas.microsoft.com/office/drawing/2014/main" id="{DC499300-56B8-6E77-7004-A0DC572AEE2F}"/>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393532" y="5252392"/>
            <a:ext cx="2507456" cy="1491781"/>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a:extLst>
              <a:ext uri="{FF2B5EF4-FFF2-40B4-BE49-F238E27FC236}">
                <a16:creationId xmlns:a16="http://schemas.microsoft.com/office/drawing/2014/main" id="{22EAEF0C-3038-865C-AEA3-290A3ED0DE93}"/>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508207" y="4967430"/>
            <a:ext cx="2821781" cy="189057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组合 17">
            <a:extLst>
              <a:ext uri="{FF2B5EF4-FFF2-40B4-BE49-F238E27FC236}">
                <a16:creationId xmlns:a16="http://schemas.microsoft.com/office/drawing/2014/main" id="{842AB172-DF3C-1943-A937-F67FFA202214}"/>
              </a:ext>
            </a:extLst>
          </p:cNvPr>
          <p:cNvGrpSpPr/>
          <p:nvPr/>
        </p:nvGrpSpPr>
        <p:grpSpPr>
          <a:xfrm>
            <a:off x="6497539" y="4907745"/>
            <a:ext cx="753840" cy="493200"/>
            <a:chOff x="6497539" y="4907745"/>
            <a:chExt cx="753840" cy="493200"/>
          </a:xfrm>
        </p:grpSpPr>
        <mc:AlternateContent xmlns:mc="http://schemas.openxmlformats.org/markup-compatibility/2006" xmlns:p14="http://schemas.microsoft.com/office/powerpoint/2010/main">
          <mc:Choice Requires="p14">
            <p:contentPart p14:bwMode="auto" r:id="rId9">
              <p14:nvContentPartPr>
                <p14:cNvPr id="16" name="墨迹 15">
                  <a:extLst>
                    <a:ext uri="{FF2B5EF4-FFF2-40B4-BE49-F238E27FC236}">
                      <a16:creationId xmlns:a16="http://schemas.microsoft.com/office/drawing/2014/main" id="{C676AF89-B0B5-51F8-FDD9-2B7F21C7DDAE}"/>
                    </a:ext>
                  </a:extLst>
                </p14:cNvPr>
                <p14:cNvContentPartPr/>
                <p14:nvPr/>
              </p14:nvContentPartPr>
              <p14:xfrm>
                <a:off x="6715339" y="5002785"/>
                <a:ext cx="536040" cy="398160"/>
              </p14:xfrm>
            </p:contentPart>
          </mc:Choice>
          <mc:Fallback xmlns="">
            <p:pic>
              <p:nvPicPr>
                <p:cNvPr id="16" name="墨迹 15">
                  <a:extLst>
                    <a:ext uri="{FF2B5EF4-FFF2-40B4-BE49-F238E27FC236}">
                      <a16:creationId xmlns:a16="http://schemas.microsoft.com/office/drawing/2014/main" id="{C676AF89-B0B5-51F8-FDD9-2B7F21C7DDAE}"/>
                    </a:ext>
                  </a:extLst>
                </p:cNvPr>
                <p:cNvPicPr/>
                <p:nvPr/>
              </p:nvPicPr>
              <p:blipFill>
                <a:blip r:embed="rId10"/>
                <a:stretch>
                  <a:fillRect/>
                </a:stretch>
              </p:blipFill>
              <p:spPr>
                <a:xfrm>
                  <a:off x="6706339" y="4993785"/>
                  <a:ext cx="553680" cy="4158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7" name="墨迹 16">
                  <a:extLst>
                    <a:ext uri="{FF2B5EF4-FFF2-40B4-BE49-F238E27FC236}">
                      <a16:creationId xmlns:a16="http://schemas.microsoft.com/office/drawing/2014/main" id="{2F232A02-5EDC-66BD-95E0-043F56CB173A}"/>
                    </a:ext>
                  </a:extLst>
                </p14:cNvPr>
                <p14:cNvContentPartPr/>
                <p14:nvPr/>
              </p14:nvContentPartPr>
              <p14:xfrm>
                <a:off x="6497539" y="4907745"/>
                <a:ext cx="232200" cy="212040"/>
              </p14:xfrm>
            </p:contentPart>
          </mc:Choice>
          <mc:Fallback xmlns="">
            <p:pic>
              <p:nvPicPr>
                <p:cNvPr id="17" name="墨迹 16">
                  <a:extLst>
                    <a:ext uri="{FF2B5EF4-FFF2-40B4-BE49-F238E27FC236}">
                      <a16:creationId xmlns:a16="http://schemas.microsoft.com/office/drawing/2014/main" id="{2F232A02-5EDC-66BD-95E0-043F56CB173A}"/>
                    </a:ext>
                  </a:extLst>
                </p:cNvPr>
                <p:cNvPicPr/>
                <p:nvPr/>
              </p:nvPicPr>
              <p:blipFill>
                <a:blip r:embed="rId12"/>
                <a:stretch>
                  <a:fillRect/>
                </a:stretch>
              </p:blipFill>
              <p:spPr>
                <a:xfrm>
                  <a:off x="6488899" y="4898745"/>
                  <a:ext cx="249840" cy="229680"/>
                </a:xfrm>
                <a:prstGeom prst="rect">
                  <a:avLst/>
                </a:prstGeom>
              </p:spPr>
            </p:pic>
          </mc:Fallback>
        </mc:AlternateContent>
      </p:grpSp>
      <p:sp>
        <p:nvSpPr>
          <p:cNvPr id="19" name="文本框 18">
            <a:extLst>
              <a:ext uri="{FF2B5EF4-FFF2-40B4-BE49-F238E27FC236}">
                <a16:creationId xmlns:a16="http://schemas.microsoft.com/office/drawing/2014/main" id="{9B3ECE78-2299-B3B9-E9E9-779EEBC0D08A}"/>
              </a:ext>
            </a:extLst>
          </p:cNvPr>
          <p:cNvSpPr txBox="1"/>
          <p:nvPr/>
        </p:nvSpPr>
        <p:spPr>
          <a:xfrm>
            <a:off x="5615152" y="4816757"/>
            <a:ext cx="1335881" cy="369332"/>
          </a:xfrm>
          <a:prstGeom prst="rect">
            <a:avLst/>
          </a:prstGeom>
          <a:noFill/>
        </p:spPr>
        <p:txBody>
          <a:bodyPr wrap="square" rtlCol="0">
            <a:spAutoFit/>
          </a:bodyPr>
          <a:lstStyle/>
          <a:p>
            <a:r>
              <a:rPr lang="en-US" altLang="zh-CN" dirty="0"/>
              <a:t> </a:t>
            </a:r>
            <a:r>
              <a:rPr lang="zh-CN" altLang="en-US" dirty="0"/>
              <a:t>种子点</a:t>
            </a:r>
          </a:p>
        </p:txBody>
      </p:sp>
    </p:spTree>
    <p:extLst>
      <p:ext uri="{BB962C8B-B14F-4D97-AF65-F5344CB8AC3E}">
        <p14:creationId xmlns:p14="http://schemas.microsoft.com/office/powerpoint/2010/main" val="21237288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0F22E618-C04C-BFD8-DC2A-2A27203034FA}"/>
              </a:ext>
            </a:extLst>
          </p:cNvPr>
          <p:cNvGrpSpPr/>
          <p:nvPr/>
        </p:nvGrpSpPr>
        <p:grpSpPr>
          <a:xfrm>
            <a:off x="198415" y="337783"/>
            <a:ext cx="11922624" cy="854076"/>
            <a:chOff x="269376" y="639726"/>
            <a:chExt cx="11922624" cy="854076"/>
          </a:xfrm>
        </p:grpSpPr>
        <p:cxnSp>
          <p:nvCxnSpPr>
            <p:cNvPr id="3" name="直接连接符 2">
              <a:extLst>
                <a:ext uri="{FF2B5EF4-FFF2-40B4-BE49-F238E27FC236}">
                  <a16:creationId xmlns:a16="http://schemas.microsoft.com/office/drawing/2014/main" id="{7A9A3B4D-2E4F-C936-58C1-92FCC4734B04}"/>
                </a:ext>
              </a:extLst>
            </p:cNvPr>
            <p:cNvCxnSpPr/>
            <p:nvPr/>
          </p:nvCxnSpPr>
          <p:spPr>
            <a:xfrm>
              <a:off x="1116281" y="1493802"/>
              <a:ext cx="11075719"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pic>
          <p:nvPicPr>
            <p:cNvPr id="4" name="图片 3">
              <a:extLst>
                <a:ext uri="{FF2B5EF4-FFF2-40B4-BE49-F238E27FC236}">
                  <a16:creationId xmlns:a16="http://schemas.microsoft.com/office/drawing/2014/main" id="{D3696EF1-7524-8B6B-7BFF-56954B9860C3}"/>
                </a:ext>
              </a:extLst>
            </p:cNvPr>
            <p:cNvPicPr>
              <a:picLocks noChangeAspect="1"/>
            </p:cNvPicPr>
            <p:nvPr/>
          </p:nvPicPr>
          <p:blipFill>
            <a:blip r:embed="rId2">
              <a:extLst>
                <a:ext uri="{BEBA8EAE-BF5A-486C-A8C5-ECC9F3942E4B}">
                  <a14:imgProps xmlns:a14="http://schemas.microsoft.com/office/drawing/2010/main">
                    <a14:imgLayer r:embed="rId3">
                      <a14:imgEffect>
                        <a14:saturation sat="66000"/>
                      </a14:imgEffect>
                    </a14:imgLayer>
                  </a14:imgProps>
                </a:ext>
              </a:extLst>
            </a:blip>
            <a:stretch>
              <a:fillRect/>
            </a:stretch>
          </p:blipFill>
          <p:spPr>
            <a:xfrm>
              <a:off x="269376" y="639726"/>
              <a:ext cx="1207135" cy="601345"/>
            </a:xfrm>
            <a:prstGeom prst="rect">
              <a:avLst/>
            </a:prstGeom>
            <a:solidFill>
              <a:srgbClr val="C00000">
                <a:alpha val="15000"/>
              </a:srgbClr>
            </a:solidFill>
            <a:effectLst>
              <a:outerShdw blurRad="76200" dir="13500000" sy="23000" kx="1200000" algn="br" rotWithShape="0">
                <a:prstClr val="black">
                  <a:alpha val="20000"/>
                </a:prstClr>
              </a:outerShdw>
              <a:softEdge rad="31750"/>
            </a:effectLst>
          </p:spPr>
        </p:pic>
        <p:sp>
          <p:nvSpPr>
            <p:cNvPr id="5" name="Text Box 55">
              <a:extLst>
                <a:ext uri="{FF2B5EF4-FFF2-40B4-BE49-F238E27FC236}">
                  <a16:creationId xmlns:a16="http://schemas.microsoft.com/office/drawing/2014/main" id="{B6CD2352-8A3D-BEE1-58EB-0C570CDE6F02}"/>
                </a:ext>
              </a:extLst>
            </p:cNvPr>
            <p:cNvSpPr txBox="1">
              <a:spLocks noChangeArrowheads="1"/>
            </p:cNvSpPr>
            <p:nvPr/>
          </p:nvSpPr>
          <p:spPr bwMode="auto">
            <a:xfrm>
              <a:off x="1588698" y="744985"/>
              <a:ext cx="6509514" cy="520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1419" tIns="45709" rIns="91419" bIns="45709">
              <a:spAutoFit/>
            </a:bodyPr>
            <a:lstStyle>
              <a:lvl1pPr eaLnBrk="0" hangingPunct="0">
                <a:defRPr i="1">
                  <a:solidFill>
                    <a:schemeClr val="tx1"/>
                  </a:solidFill>
                  <a:latin typeface="Arial" panose="020B0604020202020204" pitchFamily="34" charset="0"/>
                  <a:ea typeface="宋体" panose="02010600030101010101" pitchFamily="2" charset="-122"/>
                </a:defRPr>
              </a:lvl1pPr>
              <a:lvl2pPr marL="742950" indent="-285750" eaLnBrk="0" hangingPunct="0">
                <a:defRPr i="1">
                  <a:solidFill>
                    <a:schemeClr val="tx1"/>
                  </a:solidFill>
                  <a:latin typeface="Arial" panose="020B0604020202020204" pitchFamily="34" charset="0"/>
                  <a:ea typeface="宋体" panose="02010600030101010101" pitchFamily="2" charset="-122"/>
                </a:defRPr>
              </a:lvl2pPr>
              <a:lvl3pPr marL="1143000" indent="-228600" eaLnBrk="0" hangingPunct="0">
                <a:defRPr i="1">
                  <a:solidFill>
                    <a:schemeClr val="tx1"/>
                  </a:solidFill>
                  <a:latin typeface="Arial" panose="020B0604020202020204" pitchFamily="34" charset="0"/>
                  <a:ea typeface="宋体" panose="02010600030101010101" pitchFamily="2" charset="-122"/>
                </a:defRPr>
              </a:lvl3pPr>
              <a:lvl4pPr marL="1600200" indent="-228600" eaLnBrk="0" hangingPunct="0">
                <a:defRPr i="1">
                  <a:solidFill>
                    <a:schemeClr val="tx1"/>
                  </a:solidFill>
                  <a:latin typeface="Arial" panose="020B0604020202020204" pitchFamily="34" charset="0"/>
                  <a:ea typeface="宋体" panose="02010600030101010101" pitchFamily="2" charset="-122"/>
                </a:defRPr>
              </a:lvl4pPr>
              <a:lvl5pPr marL="2057400" indent="-228600" eaLnBrk="0" hangingPunct="0">
                <a:defRPr 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9pPr>
            </a:lstStyle>
            <a:p>
              <a:pPr eaLnBrk="1" hangingPunct="1">
                <a:defRPr/>
              </a:pPr>
              <a:r>
                <a:rPr lang="zh-CN" altLang="en-US" sz="2800" b="1" i="0" dirty="0">
                  <a:latin typeface="微软雅黑" panose="020B0503020204020204" charset="-122"/>
                  <a:ea typeface="微软雅黑" panose="020B0503020204020204" charset="-122"/>
                </a:rPr>
                <a:t>第二部分</a:t>
              </a:r>
              <a:r>
                <a:rPr lang="en-US" altLang="zh-CN" sz="2800" b="1" i="0" dirty="0">
                  <a:latin typeface="微软雅黑" panose="020B0503020204020204" charset="-122"/>
                  <a:ea typeface="微软雅黑" panose="020B0503020204020204" charset="-122"/>
                </a:rPr>
                <a:t> · </a:t>
              </a:r>
              <a:r>
                <a:rPr lang="zh-CN" altLang="en-US" sz="2800" b="1" i="0" dirty="0">
                  <a:latin typeface="微软雅黑" panose="020B0503020204020204" charset="-122"/>
                  <a:ea typeface="微软雅黑" panose="020B0503020204020204" charset="-122"/>
                </a:rPr>
                <a:t>特征点检测和匹配</a:t>
              </a:r>
            </a:p>
          </p:txBody>
        </p:sp>
      </p:grpSp>
      <p:sp>
        <p:nvSpPr>
          <p:cNvPr id="6" name="文本框 5">
            <a:extLst>
              <a:ext uri="{FF2B5EF4-FFF2-40B4-BE49-F238E27FC236}">
                <a16:creationId xmlns:a16="http://schemas.microsoft.com/office/drawing/2014/main" id="{510A1961-ED10-944E-345F-D40AC1BD5D5B}"/>
              </a:ext>
            </a:extLst>
          </p:cNvPr>
          <p:cNvSpPr txBox="1"/>
          <p:nvPr/>
        </p:nvSpPr>
        <p:spPr>
          <a:xfrm>
            <a:off x="550068" y="1405691"/>
            <a:ext cx="2271713" cy="523220"/>
          </a:xfrm>
          <a:prstGeom prst="rect">
            <a:avLst/>
          </a:prstGeom>
          <a:noFill/>
        </p:spPr>
        <p:txBody>
          <a:bodyPr wrap="square" rtlCol="0">
            <a:spAutoFit/>
          </a:bodyPr>
          <a:lstStyle/>
          <a:p>
            <a:r>
              <a:rPr lang="en-US" altLang="zh-CN" dirty="0"/>
              <a:t> </a:t>
            </a:r>
            <a:r>
              <a:rPr lang="zh-CN" altLang="en-US" sz="2800" dirty="0">
                <a:solidFill>
                  <a:srgbClr val="E60012"/>
                </a:solidFill>
              </a:rPr>
              <a:t>特征点匹配</a:t>
            </a:r>
          </a:p>
        </p:txBody>
      </p:sp>
      <p:pic>
        <p:nvPicPr>
          <p:cNvPr id="10" name="图片 9">
            <a:extLst>
              <a:ext uri="{FF2B5EF4-FFF2-40B4-BE49-F238E27FC236}">
                <a16:creationId xmlns:a16="http://schemas.microsoft.com/office/drawing/2014/main" id="{C948FA73-FAF8-E8C2-FB89-5FEAF86BAD8E}"/>
              </a:ext>
            </a:extLst>
          </p:cNvPr>
          <p:cNvPicPr>
            <a:picLocks noChangeAspect="1"/>
          </p:cNvPicPr>
          <p:nvPr/>
        </p:nvPicPr>
        <p:blipFill>
          <a:blip r:embed="rId4"/>
          <a:stretch>
            <a:fillRect/>
          </a:stretch>
        </p:blipFill>
        <p:spPr>
          <a:xfrm>
            <a:off x="6433570" y="1667301"/>
            <a:ext cx="5208362" cy="3178629"/>
          </a:xfrm>
          <a:prstGeom prst="rect">
            <a:avLst/>
          </a:prstGeom>
        </p:spPr>
      </p:pic>
      <p:sp>
        <p:nvSpPr>
          <p:cNvPr id="11" name="文本框 10">
            <a:extLst>
              <a:ext uri="{FF2B5EF4-FFF2-40B4-BE49-F238E27FC236}">
                <a16:creationId xmlns:a16="http://schemas.microsoft.com/office/drawing/2014/main" id="{FD79D1BB-C516-F067-2B86-340E8B89BD4C}"/>
              </a:ext>
            </a:extLst>
          </p:cNvPr>
          <p:cNvSpPr txBox="1"/>
          <p:nvPr/>
        </p:nvSpPr>
        <p:spPr>
          <a:xfrm>
            <a:off x="725714" y="2329543"/>
            <a:ext cx="907143" cy="369332"/>
          </a:xfrm>
          <a:prstGeom prst="rect">
            <a:avLst/>
          </a:prstGeom>
          <a:noFill/>
        </p:spPr>
        <p:txBody>
          <a:bodyPr wrap="square" rtlCol="0">
            <a:spAutoFit/>
          </a:bodyPr>
          <a:lstStyle/>
          <a:p>
            <a:r>
              <a:rPr lang="en-US" altLang="zh-CN" dirty="0"/>
              <a:t> </a:t>
            </a:r>
            <a:endParaRPr lang="zh-CN" altLang="en-US" dirty="0"/>
          </a:p>
        </p:txBody>
      </p:sp>
      <p:sp>
        <p:nvSpPr>
          <p:cNvPr id="12" name="文本框 11">
            <a:extLst>
              <a:ext uri="{FF2B5EF4-FFF2-40B4-BE49-F238E27FC236}">
                <a16:creationId xmlns:a16="http://schemas.microsoft.com/office/drawing/2014/main" id="{A1EAA7A8-E5FA-0DA0-102D-FE5A65D92512}"/>
              </a:ext>
            </a:extLst>
          </p:cNvPr>
          <p:cNvSpPr txBox="1"/>
          <p:nvPr/>
        </p:nvSpPr>
        <p:spPr>
          <a:xfrm>
            <a:off x="550068" y="2142742"/>
            <a:ext cx="5371761" cy="1477328"/>
          </a:xfrm>
          <a:prstGeom prst="rect">
            <a:avLst/>
          </a:prstGeom>
          <a:noFill/>
        </p:spPr>
        <p:txBody>
          <a:bodyPr wrap="square" rtlCol="0">
            <a:spAutoFit/>
          </a:bodyPr>
          <a:lstStyle/>
          <a:p>
            <a:r>
              <a:rPr lang="en-US" altLang="zh-CN" dirty="0"/>
              <a:t> </a:t>
            </a:r>
            <a:r>
              <a:rPr lang="zh-CN" altLang="en-US" dirty="0"/>
              <a:t>特征点匹配常用方法有</a:t>
            </a:r>
            <a:r>
              <a:rPr lang="en-US" altLang="zh-CN" dirty="0"/>
              <a:t>:BF</a:t>
            </a:r>
            <a:r>
              <a:rPr lang="zh-CN" altLang="en-US" dirty="0"/>
              <a:t>匹配，</a:t>
            </a:r>
            <a:r>
              <a:rPr lang="en-US" altLang="zh-CN" dirty="0"/>
              <a:t>KNN</a:t>
            </a:r>
            <a:r>
              <a:rPr lang="zh-CN" altLang="en-US" dirty="0"/>
              <a:t>匹配。</a:t>
            </a:r>
            <a:endParaRPr lang="en-US" altLang="zh-CN" dirty="0"/>
          </a:p>
          <a:p>
            <a:r>
              <a:rPr lang="en-US" altLang="zh-CN" dirty="0"/>
              <a:t>BF</a:t>
            </a:r>
            <a:r>
              <a:rPr lang="zh-CN" altLang="en-US" dirty="0"/>
              <a:t>匹配是先在一帧中找到一个特征点，然后再另一个图像中遍历找到与其最相似的特征点。</a:t>
            </a:r>
            <a:endParaRPr lang="en-US" altLang="zh-CN" dirty="0"/>
          </a:p>
          <a:p>
            <a:r>
              <a:rPr lang="zh-CN" altLang="en-US" dirty="0"/>
              <a:t>相似性可以用特征点描述符的欧式距离进行测量。</a:t>
            </a:r>
            <a:endParaRPr lang="en-US" altLang="zh-CN" dirty="0"/>
          </a:p>
          <a:p>
            <a:endParaRPr lang="zh-CN" altLang="en-US" dirty="0"/>
          </a:p>
        </p:txBody>
      </p:sp>
      <p:pic>
        <p:nvPicPr>
          <p:cNvPr id="15" name="图片 14">
            <a:extLst>
              <a:ext uri="{FF2B5EF4-FFF2-40B4-BE49-F238E27FC236}">
                <a16:creationId xmlns:a16="http://schemas.microsoft.com/office/drawing/2014/main" id="{F65BE9A3-2EA4-F810-00E0-8B28498ACCD4}"/>
              </a:ext>
            </a:extLst>
          </p:cNvPr>
          <p:cNvPicPr>
            <a:picLocks noChangeAspect="1"/>
          </p:cNvPicPr>
          <p:nvPr/>
        </p:nvPicPr>
        <p:blipFill>
          <a:blip r:embed="rId5"/>
          <a:stretch>
            <a:fillRect/>
          </a:stretch>
        </p:blipFill>
        <p:spPr>
          <a:xfrm>
            <a:off x="725714" y="3326156"/>
            <a:ext cx="2249715" cy="832970"/>
          </a:xfrm>
          <a:prstGeom prst="rect">
            <a:avLst/>
          </a:prstGeom>
        </p:spPr>
      </p:pic>
    </p:spTree>
    <p:extLst>
      <p:ext uri="{BB962C8B-B14F-4D97-AF65-F5344CB8AC3E}">
        <p14:creationId xmlns:p14="http://schemas.microsoft.com/office/powerpoint/2010/main" val="8497324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0" y="3744595"/>
            <a:ext cx="12201525" cy="3105150"/>
          </a:xfrm>
          <a:prstGeom prst="rect">
            <a:avLst/>
          </a:prstGeom>
        </p:spPr>
      </p:pic>
      <p:sp>
        <p:nvSpPr>
          <p:cNvPr id="5" name="文本框 4"/>
          <p:cNvSpPr txBox="1"/>
          <p:nvPr/>
        </p:nvSpPr>
        <p:spPr>
          <a:xfrm>
            <a:off x="1666875" y="1718295"/>
            <a:ext cx="4205521" cy="3153410"/>
          </a:xfrm>
          <a:prstGeom prst="rect">
            <a:avLst/>
          </a:prstGeom>
          <a:noFill/>
        </p:spPr>
        <p:txBody>
          <a:bodyPr wrap="square" rtlCol="0">
            <a:spAutoFit/>
          </a:bodyPr>
          <a:lstStyle/>
          <a:p>
            <a:pPr algn="ctr"/>
            <a:r>
              <a:rPr lang="en-US" altLang="zh-CN" sz="19900" b="1" dirty="0">
                <a:solidFill>
                  <a:srgbClr val="C00000"/>
                </a:solidFill>
                <a:latin typeface="微软雅黑" panose="020B0503020204020204" charset="-122"/>
                <a:ea typeface="微软雅黑" panose="020B0503020204020204" charset="-122"/>
                <a:cs typeface="Times New Roman" panose="02020603050405020304" pitchFamily="18" charset="0"/>
              </a:rPr>
              <a:t>03</a:t>
            </a:r>
          </a:p>
        </p:txBody>
      </p:sp>
      <p:sp>
        <p:nvSpPr>
          <p:cNvPr id="7" name="文本框 6"/>
          <p:cNvSpPr txBox="1"/>
          <p:nvPr/>
        </p:nvSpPr>
        <p:spPr>
          <a:xfrm>
            <a:off x="5607352" y="2390883"/>
            <a:ext cx="4663440" cy="768350"/>
          </a:xfrm>
          <a:prstGeom prst="rect">
            <a:avLst/>
          </a:prstGeom>
          <a:noFill/>
        </p:spPr>
        <p:txBody>
          <a:bodyPr wrap="square" rtlCol="0">
            <a:spAutoFit/>
          </a:bodyPr>
          <a:lstStyle/>
          <a:p>
            <a:r>
              <a:rPr lang="zh-CN" altLang="en-US" sz="4400" b="1" dirty="0">
                <a:solidFill>
                  <a:schemeClr val="tx1">
                    <a:lumMod val="85000"/>
                    <a:lumOff val="15000"/>
                  </a:schemeClr>
                </a:solidFill>
                <a:latin typeface="方正粗黑宋简体" panose="02000000000000000000" pitchFamily="2" charset="-122"/>
                <a:ea typeface="方正粗黑宋简体" panose="02000000000000000000" pitchFamily="2" charset="-122"/>
              </a:rPr>
              <a:t>视频帧变换</a:t>
            </a:r>
          </a:p>
        </p:txBody>
      </p:sp>
      <p:grpSp>
        <p:nvGrpSpPr>
          <p:cNvPr id="15" name="组合 14"/>
          <p:cNvGrpSpPr/>
          <p:nvPr/>
        </p:nvGrpSpPr>
        <p:grpSpPr>
          <a:xfrm>
            <a:off x="5554037" y="3241650"/>
            <a:ext cx="4663440" cy="108000"/>
            <a:chOff x="3649980" y="3375660"/>
            <a:chExt cx="4663440" cy="108000"/>
          </a:xfrm>
        </p:grpSpPr>
        <p:cxnSp>
          <p:nvCxnSpPr>
            <p:cNvPr id="10" name="直接连接符 9"/>
            <p:cNvCxnSpPr/>
            <p:nvPr/>
          </p:nvCxnSpPr>
          <p:spPr>
            <a:xfrm>
              <a:off x="3733800" y="3429660"/>
              <a:ext cx="449580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3" name="椭圆 12"/>
            <p:cNvSpPr/>
            <p:nvPr/>
          </p:nvSpPr>
          <p:spPr>
            <a:xfrm>
              <a:off x="3649980" y="3375660"/>
              <a:ext cx="108000" cy="1080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8205420" y="3375660"/>
              <a:ext cx="108000" cy="1080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useBgFill="1">
        <p:nvSpPr>
          <p:cNvPr id="16" name="文本框 15"/>
          <p:cNvSpPr txBox="1"/>
          <p:nvPr/>
        </p:nvSpPr>
        <p:spPr>
          <a:xfrm>
            <a:off x="1995286" y="2960372"/>
            <a:ext cx="3230339" cy="645160"/>
          </a:xfrm>
          <a:prstGeom prst="rect">
            <a:avLst/>
          </a:prstGeom>
        </p:spPr>
        <p:txBody>
          <a:bodyPr wrap="square" rtlCol="0">
            <a:spAutoFit/>
          </a:bodyPr>
          <a:lstStyle/>
          <a:p>
            <a:pPr algn="ctr"/>
            <a:r>
              <a:rPr lang="en-US" altLang="zh-CN" sz="3600" b="1" dirty="0">
                <a:solidFill>
                  <a:schemeClr val="tx1"/>
                </a:solidFill>
                <a:latin typeface="Times New Roman" panose="02020603050405020304" pitchFamily="18" charset="0"/>
                <a:cs typeface="Times New Roman" panose="02020603050405020304" pitchFamily="18" charset="0"/>
              </a:rPr>
              <a:t>PART THREE</a:t>
            </a: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3881" y="342379"/>
            <a:ext cx="2213256" cy="532822"/>
          </a:xfrm>
          <a:prstGeom prst="rect">
            <a:avLst/>
          </a:prstGeom>
          <a:effectLst>
            <a:outerShdw blurRad="50800" dist="38100" dir="5400000" algn="t" rotWithShape="0">
              <a:prstClr val="black">
                <a:alpha val="40000"/>
              </a:prstClr>
            </a:outerShdw>
          </a:effectLst>
        </p:spPr>
      </p:pic>
      <p:pic>
        <p:nvPicPr>
          <p:cNvPr id="6" name="图片 5"/>
          <p:cNvPicPr>
            <a:picLocks noChangeAspect="1"/>
          </p:cNvPicPr>
          <p:nvPr/>
        </p:nvPicPr>
        <p:blipFill>
          <a:blip r:embed="rId4"/>
          <a:stretch>
            <a:fillRect/>
          </a:stretch>
        </p:blipFill>
        <p:spPr>
          <a:xfrm>
            <a:off x="11010265" y="184785"/>
            <a:ext cx="984250" cy="84772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par>
                                <p:cTn id="10" presetID="22" presetClass="entr" presetSubtype="8" fill="hold" nodeType="with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wipe(left)">
                                      <p:cBhvr>
                                        <p:cTn id="12" dur="500"/>
                                        <p:tgtEl>
                                          <p:spTgt spid="15"/>
                                        </p:tgtEl>
                                      </p:cBhvr>
                                    </p:animEffect>
                                  </p:childTnLst>
                                </p:cTn>
                              </p:par>
                              <p:par>
                                <p:cTn id="13" presetID="12" presetClass="entr" presetSubtype="4"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p:tgtEl>
                                          <p:spTgt spid="7"/>
                                        </p:tgtEl>
                                        <p:attrNameLst>
                                          <p:attrName>ppt_y</p:attrName>
                                        </p:attrNameLst>
                                      </p:cBhvr>
                                      <p:tavLst>
                                        <p:tav tm="0">
                                          <p:val>
                                            <p:strVal val="#ppt_y+#ppt_h*1.125000"/>
                                          </p:val>
                                        </p:tav>
                                        <p:tav tm="100000">
                                          <p:val>
                                            <p:strVal val="#ppt_y"/>
                                          </p:val>
                                        </p:tav>
                                      </p:tavLst>
                                    </p:anim>
                                    <p:animEffect transition="in" filter="wipe(up)">
                                      <p:cBhvr>
                                        <p:cTn id="16" dur="500"/>
                                        <p:tgtEl>
                                          <p:spTgt spid="7"/>
                                        </p:tgtEl>
                                      </p:cBhvr>
                                    </p:animEffect>
                                  </p:childTnLst>
                                </p:cTn>
                              </p:par>
                              <p:par>
                                <p:cTn id="17" presetID="16" presetClass="entr" presetSubtype="37" fill="hold" grpId="0" nodeType="withEffect">
                                  <p:stCondLst>
                                    <p:cond delay="400"/>
                                  </p:stCondLst>
                                  <p:childTnLst>
                                    <p:set>
                                      <p:cBhvr>
                                        <p:cTn id="18" dur="1" fill="hold">
                                          <p:stCondLst>
                                            <p:cond delay="0"/>
                                          </p:stCondLst>
                                        </p:cTn>
                                        <p:tgtEl>
                                          <p:spTgt spid="16"/>
                                        </p:tgtEl>
                                        <p:attrNameLst>
                                          <p:attrName>style.visibility</p:attrName>
                                        </p:attrNameLst>
                                      </p:cBhvr>
                                      <p:to>
                                        <p:strVal val="visible"/>
                                      </p:to>
                                    </p:set>
                                    <p:animEffect transition="in" filter="barn(outVertical)">
                                      <p:cBhvr>
                                        <p:cTn id="19"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16"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灯片编号占位符 24"/>
          <p:cNvSpPr>
            <a:spLocks noGrp="1"/>
          </p:cNvSpPr>
          <p:nvPr>
            <p:ph type="sldNum" sz="quarter" idx="12"/>
          </p:nvPr>
        </p:nvSpPr>
        <p:spPr/>
        <p:txBody>
          <a:bodyPr/>
          <a:lstStyle/>
          <a:p>
            <a:pPr defTabSz="1219200">
              <a:defRPr/>
            </a:pPr>
            <a:fld id="{37D73C2F-8721-4177-BB6F-36765C32F100}" type="slidenum">
              <a:rPr lang="zh-CN" altLang="en-US" smtClean="0"/>
              <a:t>17</a:t>
            </a:fld>
            <a:endParaRPr lang="en-US" altLang="zh-CN" dirty="0"/>
          </a:p>
        </p:txBody>
      </p:sp>
      <p:grpSp>
        <p:nvGrpSpPr>
          <p:cNvPr id="53" name="组合 52"/>
          <p:cNvGrpSpPr/>
          <p:nvPr/>
        </p:nvGrpSpPr>
        <p:grpSpPr>
          <a:xfrm>
            <a:off x="162696" y="180621"/>
            <a:ext cx="11922624" cy="854076"/>
            <a:chOff x="269376" y="639726"/>
            <a:chExt cx="11922624" cy="854076"/>
          </a:xfrm>
        </p:grpSpPr>
        <p:cxnSp>
          <p:nvCxnSpPr>
            <p:cNvPr id="54" name="直接连接符 53"/>
            <p:cNvCxnSpPr/>
            <p:nvPr/>
          </p:nvCxnSpPr>
          <p:spPr>
            <a:xfrm>
              <a:off x="1116281" y="1493802"/>
              <a:ext cx="11075719"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pic>
          <p:nvPicPr>
            <p:cNvPr id="55" name="图片 54"/>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Lst>
            </a:blip>
            <a:stretch>
              <a:fillRect/>
            </a:stretch>
          </p:blipFill>
          <p:spPr>
            <a:xfrm>
              <a:off x="269376" y="639726"/>
              <a:ext cx="1207135" cy="601345"/>
            </a:xfrm>
            <a:prstGeom prst="rect">
              <a:avLst/>
            </a:prstGeom>
            <a:solidFill>
              <a:srgbClr val="C00000">
                <a:alpha val="15000"/>
              </a:srgbClr>
            </a:solidFill>
            <a:effectLst>
              <a:outerShdw blurRad="76200" dir="13500000" sy="23000" kx="1200000" algn="br" rotWithShape="0">
                <a:prstClr val="black">
                  <a:alpha val="20000"/>
                </a:prstClr>
              </a:outerShdw>
              <a:softEdge rad="31750"/>
            </a:effectLst>
          </p:spPr>
        </p:pic>
        <p:sp>
          <p:nvSpPr>
            <p:cNvPr id="56" name="Text Box 55"/>
            <p:cNvSpPr txBox="1">
              <a:spLocks noChangeArrowheads="1"/>
            </p:cNvSpPr>
            <p:nvPr/>
          </p:nvSpPr>
          <p:spPr bwMode="auto">
            <a:xfrm>
              <a:off x="1588698" y="744985"/>
              <a:ext cx="6509514" cy="520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1419" tIns="45709" rIns="91419" bIns="45709">
              <a:spAutoFit/>
            </a:bodyPr>
            <a:lstStyle>
              <a:lvl1pPr eaLnBrk="0" hangingPunct="0">
                <a:defRPr i="1">
                  <a:solidFill>
                    <a:schemeClr val="tx1"/>
                  </a:solidFill>
                  <a:latin typeface="Arial" panose="020B0604020202020204" pitchFamily="34" charset="0"/>
                  <a:ea typeface="宋体" panose="02010600030101010101" pitchFamily="2" charset="-122"/>
                </a:defRPr>
              </a:lvl1pPr>
              <a:lvl2pPr marL="742950" indent="-285750" eaLnBrk="0" hangingPunct="0">
                <a:defRPr i="1">
                  <a:solidFill>
                    <a:schemeClr val="tx1"/>
                  </a:solidFill>
                  <a:latin typeface="Arial" panose="020B0604020202020204" pitchFamily="34" charset="0"/>
                  <a:ea typeface="宋体" panose="02010600030101010101" pitchFamily="2" charset="-122"/>
                </a:defRPr>
              </a:lvl2pPr>
              <a:lvl3pPr marL="1143000" indent="-228600" eaLnBrk="0" hangingPunct="0">
                <a:defRPr i="1">
                  <a:solidFill>
                    <a:schemeClr val="tx1"/>
                  </a:solidFill>
                  <a:latin typeface="Arial" panose="020B0604020202020204" pitchFamily="34" charset="0"/>
                  <a:ea typeface="宋体" panose="02010600030101010101" pitchFamily="2" charset="-122"/>
                </a:defRPr>
              </a:lvl3pPr>
              <a:lvl4pPr marL="1600200" indent="-228600" eaLnBrk="0" hangingPunct="0">
                <a:defRPr i="1">
                  <a:solidFill>
                    <a:schemeClr val="tx1"/>
                  </a:solidFill>
                  <a:latin typeface="Arial" panose="020B0604020202020204" pitchFamily="34" charset="0"/>
                  <a:ea typeface="宋体" panose="02010600030101010101" pitchFamily="2" charset="-122"/>
                </a:defRPr>
              </a:lvl4pPr>
              <a:lvl5pPr marL="2057400" indent="-228600" eaLnBrk="0" hangingPunct="0">
                <a:defRPr 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9pPr>
            </a:lstStyle>
            <a:p>
              <a:pPr eaLnBrk="1" hangingPunct="1">
                <a:defRPr/>
              </a:pPr>
              <a:r>
                <a:rPr lang="zh-CN" altLang="en-US" sz="2800" b="1" i="0" dirty="0">
                  <a:latin typeface="微软雅黑" panose="020B0503020204020204" charset="-122"/>
                  <a:ea typeface="微软雅黑" panose="020B0503020204020204" charset="-122"/>
                </a:rPr>
                <a:t>第三部分</a:t>
              </a:r>
              <a:r>
                <a:rPr lang="en-US" altLang="zh-CN" sz="2800" b="1" i="0" dirty="0">
                  <a:latin typeface="微软雅黑" panose="020B0503020204020204" charset="-122"/>
                  <a:ea typeface="微软雅黑" panose="020B0503020204020204" charset="-122"/>
                </a:rPr>
                <a:t> · </a:t>
              </a:r>
              <a:r>
                <a:rPr lang="zh-CN" altLang="en-US" sz="2800" b="1" i="0" dirty="0">
                  <a:latin typeface="微软雅黑" panose="020B0503020204020204" charset="-122"/>
                  <a:ea typeface="微软雅黑" panose="020B0503020204020204" charset="-122"/>
                </a:rPr>
                <a:t>视频帧变换</a:t>
              </a:r>
            </a:p>
          </p:txBody>
        </p:sp>
      </p:grpSp>
      <p:pic>
        <p:nvPicPr>
          <p:cNvPr id="57" name="图片 5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44660" y="5938464"/>
            <a:ext cx="2213256" cy="532822"/>
          </a:xfrm>
          <a:prstGeom prst="rect">
            <a:avLst/>
          </a:prstGeom>
          <a:effectLst>
            <a:outerShdw blurRad="50800" dist="38100" dir="5400000" algn="t" rotWithShape="0">
              <a:prstClr val="black">
                <a:alpha val="40000"/>
              </a:prstClr>
            </a:outerShdw>
          </a:effectLst>
        </p:spPr>
      </p:pic>
      <p:sp>
        <p:nvSpPr>
          <p:cNvPr id="2" name="文本框 1">
            <a:extLst>
              <a:ext uri="{FF2B5EF4-FFF2-40B4-BE49-F238E27FC236}">
                <a16:creationId xmlns:a16="http://schemas.microsoft.com/office/drawing/2014/main" id="{6D54945B-7928-81E5-5E1F-5DD627AC8806}"/>
              </a:ext>
            </a:extLst>
          </p:cNvPr>
          <p:cNvSpPr txBox="1"/>
          <p:nvPr/>
        </p:nvSpPr>
        <p:spPr>
          <a:xfrm>
            <a:off x="707230" y="1635919"/>
            <a:ext cx="10929939" cy="646331"/>
          </a:xfrm>
          <a:prstGeom prst="rect">
            <a:avLst/>
          </a:prstGeom>
          <a:noFill/>
        </p:spPr>
        <p:txBody>
          <a:bodyPr wrap="square" rtlCol="0">
            <a:spAutoFit/>
          </a:bodyPr>
          <a:lstStyle/>
          <a:p>
            <a:r>
              <a:rPr lang="en-US" altLang="zh-CN" dirty="0"/>
              <a:t> </a:t>
            </a:r>
            <a:r>
              <a:rPr lang="zh-CN" altLang="en-US" dirty="0"/>
              <a:t>在视频帧融合之前，我们需要将不同图像在同一平面上进行对齐，否则拼接出的视频会出现错位，失真等情况。我们可以通过求得单应性矩阵来得到图像之间的变换关系。</a:t>
            </a:r>
          </a:p>
        </p:txBody>
      </p:sp>
      <p:pic>
        <p:nvPicPr>
          <p:cNvPr id="4" name="图片 3">
            <a:extLst>
              <a:ext uri="{FF2B5EF4-FFF2-40B4-BE49-F238E27FC236}">
                <a16:creationId xmlns:a16="http://schemas.microsoft.com/office/drawing/2014/main" id="{367962FD-4DB1-4378-0CDC-5266B24E6537}"/>
              </a:ext>
            </a:extLst>
          </p:cNvPr>
          <p:cNvPicPr>
            <a:picLocks noChangeAspect="1"/>
          </p:cNvPicPr>
          <p:nvPr/>
        </p:nvPicPr>
        <p:blipFill>
          <a:blip r:embed="rId6"/>
          <a:stretch>
            <a:fillRect/>
          </a:stretch>
        </p:blipFill>
        <p:spPr>
          <a:xfrm>
            <a:off x="480963" y="2363505"/>
            <a:ext cx="4786347" cy="1381135"/>
          </a:xfrm>
          <a:prstGeom prst="rect">
            <a:avLst/>
          </a:prstGeom>
        </p:spPr>
      </p:pic>
      <p:grpSp>
        <p:nvGrpSpPr>
          <p:cNvPr id="7" name="组合 6">
            <a:extLst>
              <a:ext uri="{FF2B5EF4-FFF2-40B4-BE49-F238E27FC236}">
                <a16:creationId xmlns:a16="http://schemas.microsoft.com/office/drawing/2014/main" id="{F0568D25-3BFA-5F4B-4E3F-ED855AFB1611}"/>
              </a:ext>
            </a:extLst>
          </p:cNvPr>
          <p:cNvGrpSpPr/>
          <p:nvPr/>
        </p:nvGrpSpPr>
        <p:grpSpPr>
          <a:xfrm>
            <a:off x="2619617" y="3744640"/>
            <a:ext cx="254520" cy="447120"/>
            <a:chOff x="2619617" y="3744640"/>
            <a:chExt cx="254520" cy="447120"/>
          </a:xfrm>
        </p:grpSpPr>
        <mc:AlternateContent xmlns:mc="http://schemas.openxmlformats.org/markup-compatibility/2006" xmlns:p14="http://schemas.microsoft.com/office/powerpoint/2010/main">
          <mc:Choice Requires="p14">
            <p:contentPart p14:bwMode="auto" r:id="rId7">
              <p14:nvContentPartPr>
                <p14:cNvPr id="5" name="墨迹 4">
                  <a:extLst>
                    <a:ext uri="{FF2B5EF4-FFF2-40B4-BE49-F238E27FC236}">
                      <a16:creationId xmlns:a16="http://schemas.microsoft.com/office/drawing/2014/main" id="{7D034621-6891-6DEF-0B14-EA7EC609D43E}"/>
                    </a:ext>
                  </a:extLst>
                </p14:cNvPr>
                <p14:cNvContentPartPr/>
                <p14:nvPr/>
              </p14:nvContentPartPr>
              <p14:xfrm>
                <a:off x="2717897" y="3744640"/>
                <a:ext cx="156240" cy="322200"/>
              </p14:xfrm>
            </p:contentPart>
          </mc:Choice>
          <mc:Fallback xmlns="">
            <p:pic>
              <p:nvPicPr>
                <p:cNvPr id="5" name="墨迹 4">
                  <a:extLst>
                    <a:ext uri="{FF2B5EF4-FFF2-40B4-BE49-F238E27FC236}">
                      <a16:creationId xmlns:a16="http://schemas.microsoft.com/office/drawing/2014/main" id="{7D034621-6891-6DEF-0B14-EA7EC609D43E}"/>
                    </a:ext>
                  </a:extLst>
                </p:cNvPr>
                <p:cNvPicPr/>
                <p:nvPr/>
              </p:nvPicPr>
              <p:blipFill>
                <a:blip r:embed="rId8"/>
                <a:stretch>
                  <a:fillRect/>
                </a:stretch>
              </p:blipFill>
              <p:spPr>
                <a:xfrm>
                  <a:off x="2708897" y="3735640"/>
                  <a:ext cx="173880" cy="3398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6" name="墨迹 5">
                  <a:extLst>
                    <a:ext uri="{FF2B5EF4-FFF2-40B4-BE49-F238E27FC236}">
                      <a16:creationId xmlns:a16="http://schemas.microsoft.com/office/drawing/2014/main" id="{B80728AC-A040-EE11-F122-B0A8512778F4}"/>
                    </a:ext>
                  </a:extLst>
                </p14:cNvPr>
                <p14:cNvContentPartPr/>
                <p14:nvPr/>
              </p14:nvContentPartPr>
              <p14:xfrm>
                <a:off x="2619617" y="3955240"/>
                <a:ext cx="235800" cy="236520"/>
              </p14:xfrm>
            </p:contentPart>
          </mc:Choice>
          <mc:Fallback xmlns="">
            <p:pic>
              <p:nvPicPr>
                <p:cNvPr id="6" name="墨迹 5">
                  <a:extLst>
                    <a:ext uri="{FF2B5EF4-FFF2-40B4-BE49-F238E27FC236}">
                      <a16:creationId xmlns:a16="http://schemas.microsoft.com/office/drawing/2014/main" id="{B80728AC-A040-EE11-F122-B0A8512778F4}"/>
                    </a:ext>
                  </a:extLst>
                </p:cNvPr>
                <p:cNvPicPr/>
                <p:nvPr/>
              </p:nvPicPr>
              <p:blipFill>
                <a:blip r:embed="rId10"/>
                <a:stretch>
                  <a:fillRect/>
                </a:stretch>
              </p:blipFill>
              <p:spPr>
                <a:xfrm>
                  <a:off x="2610977" y="3946240"/>
                  <a:ext cx="253440" cy="254160"/>
                </a:xfrm>
                <a:prstGeom prst="rect">
                  <a:avLst/>
                </a:prstGeom>
              </p:spPr>
            </p:pic>
          </mc:Fallback>
        </mc:AlternateContent>
      </p:grpSp>
      <p:sp>
        <p:nvSpPr>
          <p:cNvPr id="8" name="文本框 7">
            <a:extLst>
              <a:ext uri="{FF2B5EF4-FFF2-40B4-BE49-F238E27FC236}">
                <a16:creationId xmlns:a16="http://schemas.microsoft.com/office/drawing/2014/main" id="{7145FC68-24DE-28DA-63AD-4A9CB5EFDD32}"/>
              </a:ext>
            </a:extLst>
          </p:cNvPr>
          <p:cNvSpPr txBox="1"/>
          <p:nvPr/>
        </p:nvSpPr>
        <p:spPr>
          <a:xfrm>
            <a:off x="2119086" y="4191760"/>
            <a:ext cx="1400628" cy="369332"/>
          </a:xfrm>
          <a:prstGeom prst="rect">
            <a:avLst/>
          </a:prstGeom>
          <a:noFill/>
        </p:spPr>
        <p:txBody>
          <a:bodyPr wrap="square" rtlCol="0">
            <a:spAutoFit/>
          </a:bodyPr>
          <a:lstStyle/>
          <a:p>
            <a:r>
              <a:rPr lang="en-US" altLang="zh-CN" dirty="0"/>
              <a:t> </a:t>
            </a:r>
            <a:r>
              <a:rPr lang="zh-CN" altLang="en-US" dirty="0"/>
              <a:t>单应性矩阵</a:t>
            </a:r>
          </a:p>
        </p:txBody>
      </p:sp>
      <p:grpSp>
        <p:nvGrpSpPr>
          <p:cNvPr id="11" name="组合 10">
            <a:extLst>
              <a:ext uri="{FF2B5EF4-FFF2-40B4-BE49-F238E27FC236}">
                <a16:creationId xmlns:a16="http://schemas.microsoft.com/office/drawing/2014/main" id="{67105A13-FB32-53FD-174C-BE8D702FD0DC}"/>
              </a:ext>
            </a:extLst>
          </p:cNvPr>
          <p:cNvGrpSpPr/>
          <p:nvPr/>
        </p:nvGrpSpPr>
        <p:grpSpPr>
          <a:xfrm>
            <a:off x="4818497" y="3069640"/>
            <a:ext cx="772920" cy="287640"/>
            <a:chOff x="4818497" y="3069640"/>
            <a:chExt cx="772920" cy="287640"/>
          </a:xfrm>
        </p:grpSpPr>
        <mc:AlternateContent xmlns:mc="http://schemas.openxmlformats.org/markup-compatibility/2006" xmlns:p14="http://schemas.microsoft.com/office/powerpoint/2010/main">
          <mc:Choice Requires="p14">
            <p:contentPart p14:bwMode="auto" r:id="rId11">
              <p14:nvContentPartPr>
                <p14:cNvPr id="9" name="墨迹 8">
                  <a:extLst>
                    <a:ext uri="{FF2B5EF4-FFF2-40B4-BE49-F238E27FC236}">
                      <a16:creationId xmlns:a16="http://schemas.microsoft.com/office/drawing/2014/main" id="{2695DEC7-2FA8-C239-5A61-0B6C4B3E1CCE}"/>
                    </a:ext>
                  </a:extLst>
                </p14:cNvPr>
                <p14:cNvContentPartPr/>
                <p14:nvPr/>
              </p14:nvContentPartPr>
              <p14:xfrm>
                <a:off x="4818497" y="3091240"/>
                <a:ext cx="591840" cy="115560"/>
              </p14:xfrm>
            </p:contentPart>
          </mc:Choice>
          <mc:Fallback xmlns="">
            <p:pic>
              <p:nvPicPr>
                <p:cNvPr id="9" name="墨迹 8">
                  <a:extLst>
                    <a:ext uri="{FF2B5EF4-FFF2-40B4-BE49-F238E27FC236}">
                      <a16:creationId xmlns:a16="http://schemas.microsoft.com/office/drawing/2014/main" id="{2695DEC7-2FA8-C239-5A61-0B6C4B3E1CCE}"/>
                    </a:ext>
                  </a:extLst>
                </p:cNvPr>
                <p:cNvPicPr/>
                <p:nvPr/>
              </p:nvPicPr>
              <p:blipFill>
                <a:blip r:embed="rId12"/>
                <a:stretch>
                  <a:fillRect/>
                </a:stretch>
              </p:blipFill>
              <p:spPr>
                <a:xfrm>
                  <a:off x="4809497" y="3082240"/>
                  <a:ext cx="609480" cy="1332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0" name="墨迹 9">
                  <a:extLst>
                    <a:ext uri="{FF2B5EF4-FFF2-40B4-BE49-F238E27FC236}">
                      <a16:creationId xmlns:a16="http://schemas.microsoft.com/office/drawing/2014/main" id="{BFB47F49-0FCD-B010-E2AB-CF213974640D}"/>
                    </a:ext>
                  </a:extLst>
                </p14:cNvPr>
                <p14:cNvContentPartPr/>
                <p14:nvPr/>
              </p14:nvContentPartPr>
              <p14:xfrm>
                <a:off x="5384417" y="3069640"/>
                <a:ext cx="207000" cy="287640"/>
              </p14:xfrm>
            </p:contentPart>
          </mc:Choice>
          <mc:Fallback xmlns="">
            <p:pic>
              <p:nvPicPr>
                <p:cNvPr id="10" name="墨迹 9">
                  <a:extLst>
                    <a:ext uri="{FF2B5EF4-FFF2-40B4-BE49-F238E27FC236}">
                      <a16:creationId xmlns:a16="http://schemas.microsoft.com/office/drawing/2014/main" id="{BFB47F49-0FCD-B010-E2AB-CF213974640D}"/>
                    </a:ext>
                  </a:extLst>
                </p:cNvPr>
                <p:cNvPicPr/>
                <p:nvPr/>
              </p:nvPicPr>
              <p:blipFill>
                <a:blip r:embed="rId14"/>
                <a:stretch>
                  <a:fillRect/>
                </a:stretch>
              </p:blipFill>
              <p:spPr>
                <a:xfrm>
                  <a:off x="5375777" y="3061000"/>
                  <a:ext cx="224640" cy="305280"/>
                </a:xfrm>
                <a:prstGeom prst="rect">
                  <a:avLst/>
                </a:prstGeom>
              </p:spPr>
            </p:pic>
          </mc:Fallback>
        </mc:AlternateContent>
      </p:grpSp>
      <p:sp>
        <p:nvSpPr>
          <p:cNvPr id="12" name="文本框 11">
            <a:extLst>
              <a:ext uri="{FF2B5EF4-FFF2-40B4-BE49-F238E27FC236}">
                <a16:creationId xmlns:a16="http://schemas.microsoft.com/office/drawing/2014/main" id="{922FDD8D-956B-FD53-625D-9145985A7BB4}"/>
              </a:ext>
            </a:extLst>
          </p:cNvPr>
          <p:cNvSpPr txBox="1"/>
          <p:nvPr/>
        </p:nvSpPr>
        <p:spPr>
          <a:xfrm>
            <a:off x="5649969" y="2948954"/>
            <a:ext cx="892061" cy="646331"/>
          </a:xfrm>
          <a:prstGeom prst="rect">
            <a:avLst/>
          </a:prstGeom>
          <a:noFill/>
        </p:spPr>
        <p:txBody>
          <a:bodyPr wrap="square" rtlCol="0">
            <a:spAutoFit/>
          </a:bodyPr>
          <a:lstStyle/>
          <a:p>
            <a:r>
              <a:rPr lang="en-US" altLang="zh-CN" dirty="0"/>
              <a:t>  </a:t>
            </a:r>
            <a:r>
              <a:rPr lang="zh-CN" altLang="en-US" dirty="0"/>
              <a:t>原图像坐标</a:t>
            </a:r>
          </a:p>
        </p:txBody>
      </p:sp>
      <p:pic>
        <p:nvPicPr>
          <p:cNvPr id="13" name="图片 12">
            <a:extLst>
              <a:ext uri="{FF2B5EF4-FFF2-40B4-BE49-F238E27FC236}">
                <a16:creationId xmlns:a16="http://schemas.microsoft.com/office/drawing/2014/main" id="{CE9259A4-EC13-C75A-F355-367EB66EC86E}"/>
              </a:ext>
            </a:extLst>
          </p:cNvPr>
          <p:cNvPicPr>
            <a:picLocks noChangeAspect="1"/>
          </p:cNvPicPr>
          <p:nvPr/>
        </p:nvPicPr>
        <p:blipFill>
          <a:blip r:embed="rId15"/>
          <a:stretch>
            <a:fillRect/>
          </a:stretch>
        </p:blipFill>
        <p:spPr>
          <a:xfrm>
            <a:off x="6924689" y="2207310"/>
            <a:ext cx="4225925" cy="1724660"/>
          </a:xfrm>
          <a:prstGeom prst="rect">
            <a:avLst/>
          </a:prstGeom>
        </p:spPr>
      </p:pic>
      <p:pic>
        <p:nvPicPr>
          <p:cNvPr id="14" name="图片 13">
            <a:extLst>
              <a:ext uri="{FF2B5EF4-FFF2-40B4-BE49-F238E27FC236}">
                <a16:creationId xmlns:a16="http://schemas.microsoft.com/office/drawing/2014/main" id="{9223C0DB-A02D-B94C-29BA-BA026040CB23}"/>
              </a:ext>
            </a:extLst>
          </p:cNvPr>
          <p:cNvPicPr>
            <a:picLocks noChangeAspect="1"/>
          </p:cNvPicPr>
          <p:nvPr/>
        </p:nvPicPr>
        <p:blipFill>
          <a:blip r:embed="rId16"/>
          <a:stretch>
            <a:fillRect/>
          </a:stretch>
        </p:blipFill>
        <p:spPr>
          <a:xfrm>
            <a:off x="334084" y="4986012"/>
            <a:ext cx="6698615" cy="923925"/>
          </a:xfrm>
          <a:prstGeom prst="rect">
            <a:avLst/>
          </a:prstGeom>
        </p:spPr>
      </p:pic>
      <p:grpSp>
        <p:nvGrpSpPr>
          <p:cNvPr id="17" name="组合 16">
            <a:extLst>
              <a:ext uri="{FF2B5EF4-FFF2-40B4-BE49-F238E27FC236}">
                <a16:creationId xmlns:a16="http://schemas.microsoft.com/office/drawing/2014/main" id="{13713226-6A6B-DF4F-D635-FCDAAC9117C7}"/>
              </a:ext>
            </a:extLst>
          </p:cNvPr>
          <p:cNvGrpSpPr/>
          <p:nvPr/>
        </p:nvGrpSpPr>
        <p:grpSpPr>
          <a:xfrm>
            <a:off x="9564737" y="4005640"/>
            <a:ext cx="280440" cy="615600"/>
            <a:chOff x="9564737" y="4005640"/>
            <a:chExt cx="280440" cy="615600"/>
          </a:xfrm>
        </p:grpSpPr>
        <mc:AlternateContent xmlns:mc="http://schemas.openxmlformats.org/markup-compatibility/2006" xmlns:p14="http://schemas.microsoft.com/office/powerpoint/2010/main">
          <mc:Choice Requires="p14">
            <p:contentPart p14:bwMode="auto" r:id="rId17">
              <p14:nvContentPartPr>
                <p14:cNvPr id="15" name="墨迹 14">
                  <a:extLst>
                    <a:ext uri="{FF2B5EF4-FFF2-40B4-BE49-F238E27FC236}">
                      <a16:creationId xmlns:a16="http://schemas.microsoft.com/office/drawing/2014/main" id="{F11D2D8D-177C-1CFB-8C01-D287708861CB}"/>
                    </a:ext>
                  </a:extLst>
                </p14:cNvPr>
                <p14:cNvContentPartPr/>
                <p14:nvPr/>
              </p14:nvContentPartPr>
              <p14:xfrm>
                <a:off x="9688217" y="4005640"/>
                <a:ext cx="7920" cy="400680"/>
              </p14:xfrm>
            </p:contentPart>
          </mc:Choice>
          <mc:Fallback xmlns="">
            <p:pic>
              <p:nvPicPr>
                <p:cNvPr id="15" name="墨迹 14">
                  <a:extLst>
                    <a:ext uri="{FF2B5EF4-FFF2-40B4-BE49-F238E27FC236}">
                      <a16:creationId xmlns:a16="http://schemas.microsoft.com/office/drawing/2014/main" id="{F11D2D8D-177C-1CFB-8C01-D287708861CB}"/>
                    </a:ext>
                  </a:extLst>
                </p:cNvPr>
                <p:cNvPicPr/>
                <p:nvPr/>
              </p:nvPicPr>
              <p:blipFill>
                <a:blip r:embed="rId18"/>
                <a:stretch>
                  <a:fillRect/>
                </a:stretch>
              </p:blipFill>
              <p:spPr>
                <a:xfrm>
                  <a:off x="9679217" y="3997000"/>
                  <a:ext cx="25560" cy="4183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6" name="墨迹 15">
                  <a:extLst>
                    <a:ext uri="{FF2B5EF4-FFF2-40B4-BE49-F238E27FC236}">
                      <a16:creationId xmlns:a16="http://schemas.microsoft.com/office/drawing/2014/main" id="{1B29B6B5-F344-D5F7-DD5E-4E64ABC48B11}"/>
                    </a:ext>
                  </a:extLst>
                </p14:cNvPr>
                <p14:cNvContentPartPr/>
                <p14:nvPr/>
              </p14:nvContentPartPr>
              <p14:xfrm>
                <a:off x="9564737" y="4369600"/>
                <a:ext cx="280440" cy="251640"/>
              </p14:xfrm>
            </p:contentPart>
          </mc:Choice>
          <mc:Fallback xmlns="">
            <p:pic>
              <p:nvPicPr>
                <p:cNvPr id="16" name="墨迹 15">
                  <a:extLst>
                    <a:ext uri="{FF2B5EF4-FFF2-40B4-BE49-F238E27FC236}">
                      <a16:creationId xmlns:a16="http://schemas.microsoft.com/office/drawing/2014/main" id="{1B29B6B5-F344-D5F7-DD5E-4E64ABC48B11}"/>
                    </a:ext>
                  </a:extLst>
                </p:cNvPr>
                <p:cNvPicPr/>
                <p:nvPr/>
              </p:nvPicPr>
              <p:blipFill>
                <a:blip r:embed="rId20"/>
                <a:stretch>
                  <a:fillRect/>
                </a:stretch>
              </p:blipFill>
              <p:spPr>
                <a:xfrm>
                  <a:off x="9556097" y="4360960"/>
                  <a:ext cx="298080" cy="269280"/>
                </a:xfrm>
                <a:prstGeom prst="rect">
                  <a:avLst/>
                </a:prstGeom>
              </p:spPr>
            </p:pic>
          </mc:Fallback>
        </mc:AlternateContent>
      </p:grpSp>
      <p:sp>
        <p:nvSpPr>
          <p:cNvPr id="18" name="文本框 17">
            <a:extLst>
              <a:ext uri="{FF2B5EF4-FFF2-40B4-BE49-F238E27FC236}">
                <a16:creationId xmlns:a16="http://schemas.microsoft.com/office/drawing/2014/main" id="{854360F9-2917-AC8F-AE4D-5F0BACAC40C0}"/>
              </a:ext>
            </a:extLst>
          </p:cNvPr>
          <p:cNvSpPr txBox="1"/>
          <p:nvPr/>
        </p:nvSpPr>
        <p:spPr>
          <a:xfrm>
            <a:off x="8694057" y="4855029"/>
            <a:ext cx="2213256" cy="646331"/>
          </a:xfrm>
          <a:prstGeom prst="rect">
            <a:avLst/>
          </a:prstGeom>
          <a:noFill/>
        </p:spPr>
        <p:txBody>
          <a:bodyPr wrap="square" rtlCol="0">
            <a:spAutoFit/>
          </a:bodyPr>
          <a:lstStyle/>
          <a:p>
            <a:r>
              <a:rPr lang="en-US" altLang="zh-CN" dirty="0"/>
              <a:t> </a:t>
            </a:r>
            <a:r>
              <a:rPr lang="zh-CN" altLang="en-US" dirty="0"/>
              <a:t>齐次坐标转换回笛卡尔坐标系下</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451AF7C1-8286-214D-2945-885D75CFA845}"/>
              </a:ext>
            </a:extLst>
          </p:cNvPr>
          <p:cNvGrpSpPr/>
          <p:nvPr/>
        </p:nvGrpSpPr>
        <p:grpSpPr>
          <a:xfrm>
            <a:off x="162696" y="180621"/>
            <a:ext cx="11922624" cy="854076"/>
            <a:chOff x="269376" y="639726"/>
            <a:chExt cx="11922624" cy="854076"/>
          </a:xfrm>
        </p:grpSpPr>
        <p:cxnSp>
          <p:nvCxnSpPr>
            <p:cNvPr id="3" name="直接连接符 2">
              <a:extLst>
                <a:ext uri="{FF2B5EF4-FFF2-40B4-BE49-F238E27FC236}">
                  <a16:creationId xmlns:a16="http://schemas.microsoft.com/office/drawing/2014/main" id="{603BE448-3A76-C8C4-440A-CCC6F9FB835E}"/>
                </a:ext>
              </a:extLst>
            </p:cNvPr>
            <p:cNvCxnSpPr/>
            <p:nvPr/>
          </p:nvCxnSpPr>
          <p:spPr>
            <a:xfrm>
              <a:off x="1116281" y="1493802"/>
              <a:ext cx="11075719"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pic>
          <p:nvPicPr>
            <p:cNvPr id="4" name="图片 3">
              <a:extLst>
                <a:ext uri="{FF2B5EF4-FFF2-40B4-BE49-F238E27FC236}">
                  <a16:creationId xmlns:a16="http://schemas.microsoft.com/office/drawing/2014/main" id="{19BB7E9D-6322-1630-29D0-65BAD8A58516}"/>
                </a:ext>
              </a:extLst>
            </p:cNvPr>
            <p:cNvPicPr>
              <a:picLocks noChangeAspect="1"/>
            </p:cNvPicPr>
            <p:nvPr/>
          </p:nvPicPr>
          <p:blipFill>
            <a:blip r:embed="rId2">
              <a:extLst>
                <a:ext uri="{BEBA8EAE-BF5A-486C-A8C5-ECC9F3942E4B}">
                  <a14:imgProps xmlns:a14="http://schemas.microsoft.com/office/drawing/2010/main">
                    <a14:imgLayer r:embed="rId3">
                      <a14:imgEffect>
                        <a14:saturation sat="66000"/>
                      </a14:imgEffect>
                    </a14:imgLayer>
                  </a14:imgProps>
                </a:ext>
              </a:extLst>
            </a:blip>
            <a:stretch>
              <a:fillRect/>
            </a:stretch>
          </p:blipFill>
          <p:spPr>
            <a:xfrm>
              <a:off x="269376" y="639726"/>
              <a:ext cx="1207135" cy="601345"/>
            </a:xfrm>
            <a:prstGeom prst="rect">
              <a:avLst/>
            </a:prstGeom>
            <a:solidFill>
              <a:srgbClr val="C00000">
                <a:alpha val="15000"/>
              </a:srgbClr>
            </a:solidFill>
            <a:effectLst>
              <a:outerShdw blurRad="76200" dir="13500000" sy="23000" kx="1200000" algn="br" rotWithShape="0">
                <a:prstClr val="black">
                  <a:alpha val="20000"/>
                </a:prstClr>
              </a:outerShdw>
              <a:softEdge rad="31750"/>
            </a:effectLst>
          </p:spPr>
        </p:pic>
        <p:sp>
          <p:nvSpPr>
            <p:cNvPr id="5" name="Text Box 55">
              <a:extLst>
                <a:ext uri="{FF2B5EF4-FFF2-40B4-BE49-F238E27FC236}">
                  <a16:creationId xmlns:a16="http://schemas.microsoft.com/office/drawing/2014/main" id="{E8D6A2EC-DB7E-F2D4-F843-5976D1B8318C}"/>
                </a:ext>
              </a:extLst>
            </p:cNvPr>
            <p:cNvSpPr txBox="1">
              <a:spLocks noChangeArrowheads="1"/>
            </p:cNvSpPr>
            <p:nvPr/>
          </p:nvSpPr>
          <p:spPr bwMode="auto">
            <a:xfrm>
              <a:off x="1588698" y="744985"/>
              <a:ext cx="6509514" cy="520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1419" tIns="45709" rIns="91419" bIns="45709">
              <a:spAutoFit/>
            </a:bodyPr>
            <a:lstStyle>
              <a:lvl1pPr eaLnBrk="0" hangingPunct="0">
                <a:defRPr i="1">
                  <a:solidFill>
                    <a:schemeClr val="tx1"/>
                  </a:solidFill>
                  <a:latin typeface="Arial" panose="020B0604020202020204" pitchFamily="34" charset="0"/>
                  <a:ea typeface="宋体" panose="02010600030101010101" pitchFamily="2" charset="-122"/>
                </a:defRPr>
              </a:lvl1pPr>
              <a:lvl2pPr marL="742950" indent="-285750" eaLnBrk="0" hangingPunct="0">
                <a:defRPr i="1">
                  <a:solidFill>
                    <a:schemeClr val="tx1"/>
                  </a:solidFill>
                  <a:latin typeface="Arial" panose="020B0604020202020204" pitchFamily="34" charset="0"/>
                  <a:ea typeface="宋体" panose="02010600030101010101" pitchFamily="2" charset="-122"/>
                </a:defRPr>
              </a:lvl2pPr>
              <a:lvl3pPr marL="1143000" indent="-228600" eaLnBrk="0" hangingPunct="0">
                <a:defRPr i="1">
                  <a:solidFill>
                    <a:schemeClr val="tx1"/>
                  </a:solidFill>
                  <a:latin typeface="Arial" panose="020B0604020202020204" pitchFamily="34" charset="0"/>
                  <a:ea typeface="宋体" panose="02010600030101010101" pitchFamily="2" charset="-122"/>
                </a:defRPr>
              </a:lvl3pPr>
              <a:lvl4pPr marL="1600200" indent="-228600" eaLnBrk="0" hangingPunct="0">
                <a:defRPr i="1">
                  <a:solidFill>
                    <a:schemeClr val="tx1"/>
                  </a:solidFill>
                  <a:latin typeface="Arial" panose="020B0604020202020204" pitchFamily="34" charset="0"/>
                  <a:ea typeface="宋体" panose="02010600030101010101" pitchFamily="2" charset="-122"/>
                </a:defRPr>
              </a:lvl4pPr>
              <a:lvl5pPr marL="2057400" indent="-228600" eaLnBrk="0" hangingPunct="0">
                <a:defRPr 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9pPr>
            </a:lstStyle>
            <a:p>
              <a:pPr eaLnBrk="1" hangingPunct="1">
                <a:defRPr/>
              </a:pPr>
              <a:r>
                <a:rPr lang="zh-CN" altLang="en-US" sz="2800" b="1" i="0" dirty="0">
                  <a:latin typeface="微软雅黑" panose="020B0503020204020204" charset="-122"/>
                  <a:ea typeface="微软雅黑" panose="020B0503020204020204" charset="-122"/>
                </a:rPr>
                <a:t>第三部分</a:t>
              </a:r>
              <a:r>
                <a:rPr lang="en-US" altLang="zh-CN" sz="2800" b="1" i="0" dirty="0">
                  <a:latin typeface="微软雅黑" panose="020B0503020204020204" charset="-122"/>
                  <a:ea typeface="微软雅黑" panose="020B0503020204020204" charset="-122"/>
                </a:rPr>
                <a:t> · </a:t>
              </a:r>
              <a:r>
                <a:rPr lang="zh-CN" altLang="en-US" sz="2800" b="1" i="0" dirty="0">
                  <a:latin typeface="微软雅黑" panose="020B0503020204020204" charset="-122"/>
                  <a:ea typeface="微软雅黑" panose="020B0503020204020204" charset="-122"/>
                </a:rPr>
                <a:t>视频帧变换</a:t>
              </a:r>
            </a:p>
          </p:txBody>
        </p:sp>
      </p:grpSp>
      <p:pic>
        <p:nvPicPr>
          <p:cNvPr id="6" name="图片 5">
            <a:extLst>
              <a:ext uri="{FF2B5EF4-FFF2-40B4-BE49-F238E27FC236}">
                <a16:creationId xmlns:a16="http://schemas.microsoft.com/office/drawing/2014/main" id="{853F9308-4E5C-3E42-8461-0AB19D723E92}"/>
              </a:ext>
            </a:extLst>
          </p:cNvPr>
          <p:cNvPicPr>
            <a:picLocks noChangeAspect="1"/>
          </p:cNvPicPr>
          <p:nvPr/>
        </p:nvPicPr>
        <p:blipFill>
          <a:blip r:embed="rId4"/>
          <a:stretch>
            <a:fillRect/>
          </a:stretch>
        </p:blipFill>
        <p:spPr>
          <a:xfrm>
            <a:off x="1482018" y="1113065"/>
            <a:ext cx="8107680" cy="3848100"/>
          </a:xfrm>
          <a:prstGeom prst="rect">
            <a:avLst/>
          </a:prstGeom>
        </p:spPr>
      </p:pic>
      <p:sp>
        <p:nvSpPr>
          <p:cNvPr id="7" name="文本框 6">
            <a:extLst>
              <a:ext uri="{FF2B5EF4-FFF2-40B4-BE49-F238E27FC236}">
                <a16:creationId xmlns:a16="http://schemas.microsoft.com/office/drawing/2014/main" id="{C4F33538-86B1-0D2B-D59B-3EFB1CB713AC}"/>
              </a:ext>
            </a:extLst>
          </p:cNvPr>
          <p:cNvSpPr txBox="1"/>
          <p:nvPr/>
        </p:nvSpPr>
        <p:spPr>
          <a:xfrm>
            <a:off x="1009601" y="5375603"/>
            <a:ext cx="6385428" cy="369332"/>
          </a:xfrm>
          <a:prstGeom prst="rect">
            <a:avLst/>
          </a:prstGeom>
          <a:noFill/>
        </p:spPr>
        <p:txBody>
          <a:bodyPr wrap="square" rtlCol="0">
            <a:spAutoFit/>
          </a:bodyPr>
          <a:lstStyle/>
          <a:p>
            <a:r>
              <a:rPr lang="zh-CN" altLang="en-US" dirty="0"/>
              <a:t>由于单应性矩阵有</a:t>
            </a:r>
            <a:r>
              <a:rPr lang="en-US" altLang="zh-CN" dirty="0"/>
              <a:t>8</a:t>
            </a:r>
            <a:r>
              <a:rPr lang="zh-CN" altLang="en-US" dirty="0"/>
              <a:t>个自由度，所以需要</a:t>
            </a:r>
            <a:r>
              <a:rPr lang="en-US" altLang="zh-CN" dirty="0"/>
              <a:t>4</a:t>
            </a:r>
            <a:r>
              <a:rPr lang="zh-CN" altLang="en-US" dirty="0"/>
              <a:t>对匹配得特征点。</a:t>
            </a:r>
          </a:p>
        </p:txBody>
      </p:sp>
    </p:spTree>
    <p:extLst>
      <p:ext uri="{BB962C8B-B14F-4D97-AF65-F5344CB8AC3E}">
        <p14:creationId xmlns:p14="http://schemas.microsoft.com/office/powerpoint/2010/main" val="21590030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84672FCD-CB06-DDDE-3CE1-B487DF0A9B09}"/>
              </a:ext>
            </a:extLst>
          </p:cNvPr>
          <p:cNvGrpSpPr/>
          <p:nvPr/>
        </p:nvGrpSpPr>
        <p:grpSpPr>
          <a:xfrm>
            <a:off x="198982" y="296735"/>
            <a:ext cx="11922624" cy="854076"/>
            <a:chOff x="269376" y="639726"/>
            <a:chExt cx="11922624" cy="854076"/>
          </a:xfrm>
        </p:grpSpPr>
        <p:cxnSp>
          <p:nvCxnSpPr>
            <p:cNvPr id="4" name="直接连接符 3">
              <a:extLst>
                <a:ext uri="{FF2B5EF4-FFF2-40B4-BE49-F238E27FC236}">
                  <a16:creationId xmlns:a16="http://schemas.microsoft.com/office/drawing/2014/main" id="{C84F0C84-DC51-24B1-8407-D644F72CC5A7}"/>
                </a:ext>
              </a:extLst>
            </p:cNvPr>
            <p:cNvCxnSpPr/>
            <p:nvPr/>
          </p:nvCxnSpPr>
          <p:spPr>
            <a:xfrm>
              <a:off x="1116281" y="1493802"/>
              <a:ext cx="11075719"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pic>
          <p:nvPicPr>
            <p:cNvPr id="5" name="图片 4">
              <a:extLst>
                <a:ext uri="{FF2B5EF4-FFF2-40B4-BE49-F238E27FC236}">
                  <a16:creationId xmlns:a16="http://schemas.microsoft.com/office/drawing/2014/main" id="{0FF85E0A-6908-9A36-178C-9FB0EB212EE0}"/>
                </a:ext>
              </a:extLst>
            </p:cNvPr>
            <p:cNvPicPr>
              <a:picLocks noChangeAspect="1"/>
            </p:cNvPicPr>
            <p:nvPr/>
          </p:nvPicPr>
          <p:blipFill>
            <a:blip r:embed="rId2">
              <a:extLst>
                <a:ext uri="{BEBA8EAE-BF5A-486C-A8C5-ECC9F3942E4B}">
                  <a14:imgProps xmlns:a14="http://schemas.microsoft.com/office/drawing/2010/main">
                    <a14:imgLayer r:embed="rId3">
                      <a14:imgEffect>
                        <a14:saturation sat="66000"/>
                      </a14:imgEffect>
                    </a14:imgLayer>
                  </a14:imgProps>
                </a:ext>
              </a:extLst>
            </a:blip>
            <a:stretch>
              <a:fillRect/>
            </a:stretch>
          </p:blipFill>
          <p:spPr>
            <a:xfrm>
              <a:off x="269376" y="639726"/>
              <a:ext cx="1207135" cy="601345"/>
            </a:xfrm>
            <a:prstGeom prst="rect">
              <a:avLst/>
            </a:prstGeom>
            <a:solidFill>
              <a:srgbClr val="C00000">
                <a:alpha val="15000"/>
              </a:srgbClr>
            </a:solidFill>
            <a:effectLst>
              <a:outerShdw blurRad="76200" dir="13500000" sy="23000" kx="1200000" algn="br" rotWithShape="0">
                <a:prstClr val="black">
                  <a:alpha val="20000"/>
                </a:prstClr>
              </a:outerShdw>
              <a:softEdge rad="31750"/>
            </a:effectLst>
          </p:spPr>
        </p:pic>
        <p:sp>
          <p:nvSpPr>
            <p:cNvPr id="6" name="Text Box 55">
              <a:extLst>
                <a:ext uri="{FF2B5EF4-FFF2-40B4-BE49-F238E27FC236}">
                  <a16:creationId xmlns:a16="http://schemas.microsoft.com/office/drawing/2014/main" id="{DBD2B6AA-D01E-BE35-1C80-7270ABF66F8C}"/>
                </a:ext>
              </a:extLst>
            </p:cNvPr>
            <p:cNvSpPr txBox="1">
              <a:spLocks noChangeArrowheads="1"/>
            </p:cNvSpPr>
            <p:nvPr/>
          </p:nvSpPr>
          <p:spPr bwMode="auto">
            <a:xfrm>
              <a:off x="1588698" y="744985"/>
              <a:ext cx="6509514" cy="520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1419" tIns="45709" rIns="91419" bIns="45709">
              <a:spAutoFit/>
            </a:bodyPr>
            <a:lstStyle>
              <a:lvl1pPr eaLnBrk="0" hangingPunct="0">
                <a:defRPr i="1">
                  <a:solidFill>
                    <a:schemeClr val="tx1"/>
                  </a:solidFill>
                  <a:latin typeface="Arial" panose="020B0604020202020204" pitchFamily="34" charset="0"/>
                  <a:ea typeface="宋体" panose="02010600030101010101" pitchFamily="2" charset="-122"/>
                </a:defRPr>
              </a:lvl1pPr>
              <a:lvl2pPr marL="742950" indent="-285750" eaLnBrk="0" hangingPunct="0">
                <a:defRPr i="1">
                  <a:solidFill>
                    <a:schemeClr val="tx1"/>
                  </a:solidFill>
                  <a:latin typeface="Arial" panose="020B0604020202020204" pitchFamily="34" charset="0"/>
                  <a:ea typeface="宋体" panose="02010600030101010101" pitchFamily="2" charset="-122"/>
                </a:defRPr>
              </a:lvl2pPr>
              <a:lvl3pPr marL="1143000" indent="-228600" eaLnBrk="0" hangingPunct="0">
                <a:defRPr i="1">
                  <a:solidFill>
                    <a:schemeClr val="tx1"/>
                  </a:solidFill>
                  <a:latin typeface="Arial" panose="020B0604020202020204" pitchFamily="34" charset="0"/>
                  <a:ea typeface="宋体" panose="02010600030101010101" pitchFamily="2" charset="-122"/>
                </a:defRPr>
              </a:lvl3pPr>
              <a:lvl4pPr marL="1600200" indent="-228600" eaLnBrk="0" hangingPunct="0">
                <a:defRPr i="1">
                  <a:solidFill>
                    <a:schemeClr val="tx1"/>
                  </a:solidFill>
                  <a:latin typeface="Arial" panose="020B0604020202020204" pitchFamily="34" charset="0"/>
                  <a:ea typeface="宋体" panose="02010600030101010101" pitchFamily="2" charset="-122"/>
                </a:defRPr>
              </a:lvl4pPr>
              <a:lvl5pPr marL="2057400" indent="-228600" eaLnBrk="0" hangingPunct="0">
                <a:defRPr 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9pPr>
            </a:lstStyle>
            <a:p>
              <a:pPr eaLnBrk="1" hangingPunct="1">
                <a:defRPr/>
              </a:pPr>
              <a:r>
                <a:rPr lang="zh-CN" altLang="en-US" sz="2800" b="1" i="0" dirty="0">
                  <a:latin typeface="微软雅黑" panose="020B0503020204020204" charset="-122"/>
                  <a:ea typeface="微软雅黑" panose="020B0503020204020204" charset="-122"/>
                </a:rPr>
                <a:t>第三部分</a:t>
              </a:r>
              <a:r>
                <a:rPr lang="en-US" altLang="zh-CN" sz="2800" b="1" i="0" dirty="0">
                  <a:latin typeface="微软雅黑" panose="020B0503020204020204" charset="-122"/>
                  <a:ea typeface="微软雅黑" panose="020B0503020204020204" charset="-122"/>
                </a:rPr>
                <a:t> · </a:t>
              </a:r>
              <a:r>
                <a:rPr lang="zh-CN" altLang="en-US" sz="2800" b="1" i="0" dirty="0">
                  <a:latin typeface="微软雅黑" panose="020B0503020204020204" charset="-122"/>
                  <a:ea typeface="微软雅黑" panose="020B0503020204020204" charset="-122"/>
                </a:rPr>
                <a:t>视频帧变换</a:t>
              </a:r>
            </a:p>
          </p:txBody>
        </p:sp>
      </p:grpSp>
      <p:sp>
        <p:nvSpPr>
          <p:cNvPr id="7" name="文本框 6">
            <a:extLst>
              <a:ext uri="{FF2B5EF4-FFF2-40B4-BE49-F238E27FC236}">
                <a16:creationId xmlns:a16="http://schemas.microsoft.com/office/drawing/2014/main" id="{780D2283-B7C1-18B9-40C4-D7E432292C8D}"/>
              </a:ext>
            </a:extLst>
          </p:cNvPr>
          <p:cNvSpPr txBox="1"/>
          <p:nvPr/>
        </p:nvSpPr>
        <p:spPr>
          <a:xfrm>
            <a:off x="599348" y="1465943"/>
            <a:ext cx="6091738" cy="523220"/>
          </a:xfrm>
          <a:prstGeom prst="rect">
            <a:avLst/>
          </a:prstGeom>
          <a:noFill/>
        </p:spPr>
        <p:txBody>
          <a:bodyPr wrap="square" rtlCol="0">
            <a:spAutoFit/>
          </a:bodyPr>
          <a:lstStyle/>
          <a:p>
            <a:r>
              <a:rPr lang="en-US" altLang="zh-CN" dirty="0"/>
              <a:t> </a:t>
            </a:r>
            <a:r>
              <a:rPr lang="zh-CN" altLang="en-US" sz="2800" dirty="0">
                <a:solidFill>
                  <a:srgbClr val="FF0000"/>
                </a:solidFill>
              </a:rPr>
              <a:t>利用</a:t>
            </a:r>
            <a:r>
              <a:rPr lang="en-US" altLang="zh-CN" sz="2800" dirty="0">
                <a:solidFill>
                  <a:srgbClr val="FF0000"/>
                </a:solidFill>
              </a:rPr>
              <a:t>RANSAC</a:t>
            </a:r>
            <a:r>
              <a:rPr lang="zh-CN" altLang="en-US" sz="2800" dirty="0">
                <a:solidFill>
                  <a:srgbClr val="FF0000"/>
                </a:solidFill>
              </a:rPr>
              <a:t>算法得到最佳单应性矩阵</a:t>
            </a:r>
          </a:p>
        </p:txBody>
      </p:sp>
      <p:sp>
        <p:nvSpPr>
          <p:cNvPr id="8" name="文本框 7">
            <a:extLst>
              <a:ext uri="{FF2B5EF4-FFF2-40B4-BE49-F238E27FC236}">
                <a16:creationId xmlns:a16="http://schemas.microsoft.com/office/drawing/2014/main" id="{D770EE79-2E44-D56B-0391-FB9F8D08C277}"/>
              </a:ext>
            </a:extLst>
          </p:cNvPr>
          <p:cNvSpPr txBox="1"/>
          <p:nvPr/>
        </p:nvSpPr>
        <p:spPr>
          <a:xfrm>
            <a:off x="680402" y="2304294"/>
            <a:ext cx="5415598" cy="2862322"/>
          </a:xfrm>
          <a:prstGeom prst="rect">
            <a:avLst/>
          </a:prstGeom>
          <a:noFill/>
        </p:spPr>
        <p:txBody>
          <a:bodyPr wrap="square" rtlCol="0">
            <a:spAutoFit/>
          </a:bodyPr>
          <a:lstStyle/>
          <a:p>
            <a:r>
              <a:rPr lang="en-US" altLang="zh-CN" dirty="0"/>
              <a:t> RANSAC</a:t>
            </a:r>
            <a:r>
              <a:rPr lang="zh-CN" altLang="en-US" dirty="0"/>
              <a:t>算法</a:t>
            </a:r>
            <a:r>
              <a:rPr lang="en-US" altLang="zh-CN" dirty="0"/>
              <a:t>:</a:t>
            </a:r>
            <a:r>
              <a:rPr lang="en-US" altLang="zh-CN" b="0" i="0" dirty="0">
                <a:effectLst/>
                <a:latin typeface="-apple-system"/>
              </a:rPr>
              <a:t>RANSAC</a:t>
            </a:r>
            <a:r>
              <a:rPr lang="zh-CN" altLang="en-US" b="0" i="0" dirty="0">
                <a:effectLst/>
                <a:latin typeface="-apple-system"/>
              </a:rPr>
              <a:t>算法是一种从一组含有“外点”的数据中正确估计数学模型参数的迭代算法，可以帮助我们消除匹配误差。其步骤如下</a:t>
            </a:r>
            <a:r>
              <a:rPr lang="en-US" altLang="zh-CN" b="0" i="0" dirty="0">
                <a:effectLst/>
                <a:latin typeface="-apple-system"/>
              </a:rPr>
              <a:t>:</a:t>
            </a:r>
          </a:p>
          <a:p>
            <a:r>
              <a:rPr lang="en-US" altLang="zh-CN" dirty="0">
                <a:latin typeface="-apple-system"/>
              </a:rPr>
              <a:t> 1.</a:t>
            </a:r>
            <a:r>
              <a:rPr lang="zh-CN" altLang="en-US" dirty="0">
                <a:latin typeface="-apple-system"/>
              </a:rPr>
              <a:t>选择</a:t>
            </a:r>
            <a:r>
              <a:rPr lang="en-US" altLang="zh-CN" dirty="0">
                <a:latin typeface="-apple-system"/>
              </a:rPr>
              <a:t>4</a:t>
            </a:r>
            <a:r>
              <a:rPr lang="zh-CN" altLang="en-US" dirty="0">
                <a:latin typeface="-apple-system"/>
              </a:rPr>
              <a:t>对特征匹配点。</a:t>
            </a:r>
            <a:endParaRPr lang="en-US" altLang="zh-CN" dirty="0">
              <a:latin typeface="-apple-system"/>
            </a:endParaRPr>
          </a:p>
          <a:p>
            <a:r>
              <a:rPr lang="en-US" altLang="zh-CN" dirty="0">
                <a:latin typeface="-apple-system"/>
              </a:rPr>
              <a:t> 2.</a:t>
            </a:r>
            <a:r>
              <a:rPr lang="zh-CN" altLang="en-US" dirty="0">
                <a:latin typeface="-apple-system"/>
              </a:rPr>
              <a:t>计算出单应性矩阵</a:t>
            </a:r>
            <a:r>
              <a:rPr lang="en-US" altLang="zh-CN" dirty="0">
                <a:latin typeface="-apple-system"/>
              </a:rPr>
              <a:t>H</a:t>
            </a:r>
            <a:r>
              <a:rPr lang="zh-CN" altLang="en-US" dirty="0">
                <a:latin typeface="-apple-system"/>
              </a:rPr>
              <a:t>。</a:t>
            </a:r>
            <a:endParaRPr lang="en-US" altLang="zh-CN" dirty="0">
              <a:latin typeface="-apple-system"/>
            </a:endParaRPr>
          </a:p>
          <a:p>
            <a:r>
              <a:rPr lang="en-US" altLang="zh-CN" dirty="0">
                <a:latin typeface="-apple-system"/>
              </a:rPr>
              <a:t> 3.</a:t>
            </a:r>
            <a:r>
              <a:rPr lang="zh-CN" altLang="en-US" dirty="0">
                <a:latin typeface="-apple-system"/>
              </a:rPr>
              <a:t>计算变换后的特征点的坐标与另一幅图像中特征点的坐标的误差。如果误差小于给定的阈值，则可认为是内点。</a:t>
            </a:r>
            <a:endParaRPr lang="en-US" altLang="zh-CN" dirty="0">
              <a:latin typeface="-apple-system"/>
            </a:endParaRPr>
          </a:p>
          <a:p>
            <a:r>
              <a:rPr lang="en-US" altLang="zh-CN" dirty="0">
                <a:latin typeface="-apple-system"/>
              </a:rPr>
              <a:t>4.</a:t>
            </a:r>
            <a:r>
              <a:rPr lang="zh-CN" altLang="en-US" dirty="0">
                <a:latin typeface="-apple-system"/>
              </a:rPr>
              <a:t>统计内点的数量，不断循环以上步骤，直到找到包含最多内点的单应性矩阵。</a:t>
            </a:r>
            <a:endParaRPr lang="zh-CN" altLang="en-US" dirty="0"/>
          </a:p>
        </p:txBody>
      </p:sp>
      <p:pic>
        <p:nvPicPr>
          <p:cNvPr id="10" name="图片 9">
            <a:extLst>
              <a:ext uri="{FF2B5EF4-FFF2-40B4-BE49-F238E27FC236}">
                <a16:creationId xmlns:a16="http://schemas.microsoft.com/office/drawing/2014/main" id="{AA5853C9-60E6-020A-2446-B84F07AD94D3}"/>
              </a:ext>
            </a:extLst>
          </p:cNvPr>
          <p:cNvPicPr>
            <a:picLocks noChangeAspect="1"/>
          </p:cNvPicPr>
          <p:nvPr/>
        </p:nvPicPr>
        <p:blipFill>
          <a:blip r:embed="rId4"/>
          <a:stretch>
            <a:fillRect/>
          </a:stretch>
        </p:blipFill>
        <p:spPr>
          <a:xfrm>
            <a:off x="6177054" y="1918297"/>
            <a:ext cx="6048419" cy="3519513"/>
          </a:xfrm>
          <a:prstGeom prst="rect">
            <a:avLst/>
          </a:prstGeom>
        </p:spPr>
      </p:pic>
    </p:spTree>
    <p:extLst>
      <p:ext uri="{BB962C8B-B14F-4D97-AF65-F5344CB8AC3E}">
        <p14:creationId xmlns:p14="http://schemas.microsoft.com/office/powerpoint/2010/main" val="10310833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0" y="3744595"/>
            <a:ext cx="12201525" cy="3105150"/>
          </a:xfrm>
          <a:prstGeom prst="rect">
            <a:avLst/>
          </a:prstGeom>
        </p:spPr>
      </p:pic>
      <p:sp>
        <p:nvSpPr>
          <p:cNvPr id="5" name="文本框 4"/>
          <p:cNvSpPr txBox="1"/>
          <p:nvPr/>
        </p:nvSpPr>
        <p:spPr>
          <a:xfrm>
            <a:off x="1524000" y="1880220"/>
            <a:ext cx="4205521" cy="3153410"/>
          </a:xfrm>
          <a:prstGeom prst="rect">
            <a:avLst/>
          </a:prstGeom>
          <a:noFill/>
        </p:spPr>
        <p:txBody>
          <a:bodyPr wrap="square" rtlCol="0">
            <a:spAutoFit/>
          </a:bodyPr>
          <a:lstStyle/>
          <a:p>
            <a:pPr algn="ctr"/>
            <a:r>
              <a:rPr lang="en-US" altLang="zh-CN" sz="19900" b="1" dirty="0">
                <a:solidFill>
                  <a:srgbClr val="C00000"/>
                </a:solidFill>
                <a:latin typeface="微软雅黑" panose="020B0503020204020204" charset="-122"/>
                <a:ea typeface="微软雅黑" panose="020B0503020204020204" charset="-122"/>
                <a:cs typeface="Times New Roman" panose="02020603050405020304" pitchFamily="18" charset="0"/>
              </a:rPr>
              <a:t>01</a:t>
            </a:r>
          </a:p>
        </p:txBody>
      </p:sp>
      <p:sp>
        <p:nvSpPr>
          <p:cNvPr id="7" name="文本框 6"/>
          <p:cNvSpPr txBox="1"/>
          <p:nvPr/>
        </p:nvSpPr>
        <p:spPr>
          <a:xfrm>
            <a:off x="5538470" y="2552700"/>
            <a:ext cx="4915535" cy="768350"/>
          </a:xfrm>
          <a:prstGeom prst="rect">
            <a:avLst/>
          </a:prstGeom>
          <a:noFill/>
        </p:spPr>
        <p:txBody>
          <a:bodyPr wrap="square" rtlCol="0">
            <a:spAutoFit/>
          </a:bodyPr>
          <a:lstStyle/>
          <a:p>
            <a:r>
              <a:rPr lang="zh-CN" altLang="en-US" sz="4400" b="1" dirty="0">
                <a:solidFill>
                  <a:schemeClr val="tx1">
                    <a:lumMod val="85000"/>
                    <a:lumOff val="15000"/>
                  </a:schemeClr>
                </a:solidFill>
                <a:latin typeface="方正粗黑宋简体" panose="02000000000000000000" pitchFamily="2" charset="-122"/>
                <a:ea typeface="方正粗黑宋简体" panose="02000000000000000000" pitchFamily="2" charset="-122"/>
              </a:rPr>
              <a:t>视频拼接介绍</a:t>
            </a:r>
          </a:p>
        </p:txBody>
      </p:sp>
      <p:grpSp>
        <p:nvGrpSpPr>
          <p:cNvPr id="15" name="组合 14"/>
          <p:cNvGrpSpPr/>
          <p:nvPr/>
        </p:nvGrpSpPr>
        <p:grpSpPr>
          <a:xfrm>
            <a:off x="5411162" y="3403575"/>
            <a:ext cx="4663440" cy="108000"/>
            <a:chOff x="3649980" y="3375660"/>
            <a:chExt cx="4663440" cy="108000"/>
          </a:xfrm>
        </p:grpSpPr>
        <p:cxnSp>
          <p:nvCxnSpPr>
            <p:cNvPr id="10" name="直接连接符 9"/>
            <p:cNvCxnSpPr/>
            <p:nvPr/>
          </p:nvCxnSpPr>
          <p:spPr>
            <a:xfrm>
              <a:off x="3733800" y="3429660"/>
              <a:ext cx="449580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3" name="椭圆 12"/>
            <p:cNvSpPr/>
            <p:nvPr/>
          </p:nvSpPr>
          <p:spPr>
            <a:xfrm>
              <a:off x="3649980" y="3375660"/>
              <a:ext cx="108000" cy="1080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8205420" y="3375660"/>
              <a:ext cx="108000" cy="1080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useBgFill="1">
        <p:nvSpPr>
          <p:cNvPr id="16" name="文本框 15"/>
          <p:cNvSpPr txBox="1"/>
          <p:nvPr/>
        </p:nvSpPr>
        <p:spPr>
          <a:xfrm>
            <a:off x="1852411" y="3017522"/>
            <a:ext cx="3230339" cy="645160"/>
          </a:xfrm>
          <a:prstGeom prst="rect">
            <a:avLst/>
          </a:prstGeom>
        </p:spPr>
        <p:txBody>
          <a:bodyPr wrap="square" rtlCol="0">
            <a:spAutoFit/>
          </a:bodyPr>
          <a:lstStyle/>
          <a:p>
            <a:pPr algn="ctr"/>
            <a:r>
              <a:rPr lang="en-US" altLang="zh-CN" sz="3600" b="1" dirty="0">
                <a:solidFill>
                  <a:schemeClr val="tx1"/>
                </a:solidFill>
                <a:latin typeface="Times New Roman" panose="02020603050405020304" pitchFamily="18" charset="0"/>
                <a:cs typeface="Times New Roman" panose="02020603050405020304" pitchFamily="18" charset="0"/>
              </a:rPr>
              <a:t>PART ONE</a:t>
            </a:r>
          </a:p>
        </p:txBody>
      </p:sp>
      <p:pic>
        <p:nvPicPr>
          <p:cNvPr id="6" name="图片 5"/>
          <p:cNvPicPr>
            <a:picLocks noChangeAspect="1"/>
          </p:cNvPicPr>
          <p:nvPr/>
        </p:nvPicPr>
        <p:blipFill>
          <a:blip r:embed="rId3"/>
          <a:stretch>
            <a:fillRect/>
          </a:stretch>
        </p:blipFill>
        <p:spPr>
          <a:xfrm>
            <a:off x="11010265" y="184785"/>
            <a:ext cx="984250" cy="847725"/>
          </a:xfrm>
          <a:prstGeom prst="rect">
            <a:avLst/>
          </a:prstGeom>
        </p:spPr>
      </p:pic>
      <p:pic>
        <p:nvPicPr>
          <p:cNvPr id="2" name="图片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3881" y="342379"/>
            <a:ext cx="2213256" cy="532822"/>
          </a:xfrm>
          <a:prstGeom prst="rect">
            <a:avLst/>
          </a:prstGeom>
          <a:effectLst>
            <a:outerShdw blurRad="50800" dist="38100" dir="5400000" algn="t" rotWithShape="0">
              <a:prstClr val="black">
                <a:alpha val="40000"/>
              </a:prst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par>
                                <p:cTn id="10" presetID="22" presetClass="entr" presetSubtype="8" fill="hold" nodeType="with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wipe(left)">
                                      <p:cBhvr>
                                        <p:cTn id="12" dur="500"/>
                                        <p:tgtEl>
                                          <p:spTgt spid="15"/>
                                        </p:tgtEl>
                                      </p:cBhvr>
                                    </p:animEffect>
                                  </p:childTnLst>
                                </p:cTn>
                              </p:par>
                              <p:par>
                                <p:cTn id="13" presetID="12" presetClass="entr" presetSubtype="4"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p:tgtEl>
                                          <p:spTgt spid="7"/>
                                        </p:tgtEl>
                                        <p:attrNameLst>
                                          <p:attrName>ppt_y</p:attrName>
                                        </p:attrNameLst>
                                      </p:cBhvr>
                                      <p:tavLst>
                                        <p:tav tm="0">
                                          <p:val>
                                            <p:strVal val="#ppt_y+#ppt_h*1.125000"/>
                                          </p:val>
                                        </p:tav>
                                        <p:tav tm="100000">
                                          <p:val>
                                            <p:strVal val="#ppt_y"/>
                                          </p:val>
                                        </p:tav>
                                      </p:tavLst>
                                    </p:anim>
                                    <p:animEffect transition="in" filter="wipe(up)">
                                      <p:cBhvr>
                                        <p:cTn id="16" dur="500"/>
                                        <p:tgtEl>
                                          <p:spTgt spid="7"/>
                                        </p:tgtEl>
                                      </p:cBhvr>
                                    </p:animEffect>
                                  </p:childTnLst>
                                </p:cTn>
                              </p:par>
                              <p:par>
                                <p:cTn id="17" presetID="16" presetClass="entr" presetSubtype="37" fill="hold" grpId="0" nodeType="withEffect">
                                  <p:stCondLst>
                                    <p:cond delay="400"/>
                                  </p:stCondLst>
                                  <p:childTnLst>
                                    <p:set>
                                      <p:cBhvr>
                                        <p:cTn id="18" dur="1" fill="hold">
                                          <p:stCondLst>
                                            <p:cond delay="0"/>
                                          </p:stCondLst>
                                        </p:cTn>
                                        <p:tgtEl>
                                          <p:spTgt spid="16"/>
                                        </p:tgtEl>
                                        <p:attrNameLst>
                                          <p:attrName>style.visibility</p:attrName>
                                        </p:attrNameLst>
                                      </p:cBhvr>
                                      <p:to>
                                        <p:strVal val="visible"/>
                                      </p:to>
                                    </p:set>
                                    <p:animEffect transition="in" filter="barn(outVertical)">
                                      <p:cBhvr>
                                        <p:cTn id="19"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16"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0" y="3744595"/>
            <a:ext cx="12201525" cy="3105150"/>
          </a:xfrm>
          <a:prstGeom prst="rect">
            <a:avLst/>
          </a:prstGeom>
        </p:spPr>
      </p:pic>
      <p:sp>
        <p:nvSpPr>
          <p:cNvPr id="5" name="文本框 4"/>
          <p:cNvSpPr txBox="1"/>
          <p:nvPr/>
        </p:nvSpPr>
        <p:spPr>
          <a:xfrm>
            <a:off x="1752600" y="1661145"/>
            <a:ext cx="4205521" cy="3153410"/>
          </a:xfrm>
          <a:prstGeom prst="rect">
            <a:avLst/>
          </a:prstGeom>
          <a:noFill/>
        </p:spPr>
        <p:txBody>
          <a:bodyPr wrap="square" rtlCol="0">
            <a:spAutoFit/>
          </a:bodyPr>
          <a:lstStyle/>
          <a:p>
            <a:pPr algn="ctr"/>
            <a:r>
              <a:rPr lang="en-US" altLang="zh-CN" sz="19900" b="1" dirty="0">
                <a:solidFill>
                  <a:srgbClr val="C00000"/>
                </a:solidFill>
                <a:latin typeface="微软雅黑" panose="020B0503020204020204" charset="-122"/>
                <a:ea typeface="微软雅黑" panose="020B0503020204020204" charset="-122"/>
                <a:cs typeface="Times New Roman" panose="02020603050405020304" pitchFamily="18" charset="0"/>
              </a:rPr>
              <a:t>04</a:t>
            </a:r>
          </a:p>
        </p:txBody>
      </p:sp>
      <p:sp>
        <p:nvSpPr>
          <p:cNvPr id="7" name="文本框 6"/>
          <p:cNvSpPr txBox="1"/>
          <p:nvPr/>
        </p:nvSpPr>
        <p:spPr>
          <a:xfrm>
            <a:off x="5635292" y="2350243"/>
            <a:ext cx="4663440" cy="768350"/>
          </a:xfrm>
          <a:prstGeom prst="rect">
            <a:avLst/>
          </a:prstGeom>
          <a:noFill/>
        </p:spPr>
        <p:txBody>
          <a:bodyPr wrap="square" rtlCol="0">
            <a:spAutoFit/>
          </a:bodyPr>
          <a:lstStyle/>
          <a:p>
            <a:r>
              <a:rPr lang="zh-CN" altLang="en-US" sz="4400" b="1" dirty="0">
                <a:solidFill>
                  <a:schemeClr val="tx1">
                    <a:lumMod val="85000"/>
                    <a:lumOff val="15000"/>
                  </a:schemeClr>
                </a:solidFill>
                <a:latin typeface="方正粗黑宋简体" panose="02000000000000000000" pitchFamily="2" charset="-122"/>
                <a:ea typeface="方正粗黑宋简体" panose="02000000000000000000" pitchFamily="2" charset="-122"/>
              </a:rPr>
              <a:t>图像融合</a:t>
            </a:r>
          </a:p>
        </p:txBody>
      </p:sp>
      <p:grpSp>
        <p:nvGrpSpPr>
          <p:cNvPr id="15" name="组合 14"/>
          <p:cNvGrpSpPr/>
          <p:nvPr/>
        </p:nvGrpSpPr>
        <p:grpSpPr>
          <a:xfrm>
            <a:off x="5639762" y="3184500"/>
            <a:ext cx="4663440" cy="108000"/>
            <a:chOff x="3649980" y="3375660"/>
            <a:chExt cx="4663440" cy="108000"/>
          </a:xfrm>
        </p:grpSpPr>
        <p:cxnSp>
          <p:nvCxnSpPr>
            <p:cNvPr id="10" name="直接连接符 9"/>
            <p:cNvCxnSpPr/>
            <p:nvPr/>
          </p:nvCxnSpPr>
          <p:spPr>
            <a:xfrm>
              <a:off x="3733800" y="3429660"/>
              <a:ext cx="449580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3" name="椭圆 12"/>
            <p:cNvSpPr/>
            <p:nvPr/>
          </p:nvSpPr>
          <p:spPr>
            <a:xfrm>
              <a:off x="3649980" y="3375660"/>
              <a:ext cx="108000" cy="1080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8205420" y="3375660"/>
              <a:ext cx="108000" cy="1080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useBgFill="1">
        <p:nvSpPr>
          <p:cNvPr id="16" name="文本框 15"/>
          <p:cNvSpPr txBox="1"/>
          <p:nvPr/>
        </p:nvSpPr>
        <p:spPr>
          <a:xfrm>
            <a:off x="2176261" y="2915287"/>
            <a:ext cx="3230339" cy="645160"/>
          </a:xfrm>
          <a:prstGeom prst="rect">
            <a:avLst/>
          </a:prstGeom>
        </p:spPr>
        <p:txBody>
          <a:bodyPr wrap="square" rtlCol="0">
            <a:spAutoFit/>
          </a:bodyPr>
          <a:lstStyle/>
          <a:p>
            <a:pPr algn="ctr"/>
            <a:r>
              <a:rPr lang="en-US" altLang="zh-CN" sz="3600" b="1" dirty="0">
                <a:solidFill>
                  <a:schemeClr val="tx1"/>
                </a:solidFill>
                <a:latin typeface="Times New Roman" panose="02020603050405020304" pitchFamily="18" charset="0"/>
                <a:cs typeface="Times New Roman" panose="02020603050405020304" pitchFamily="18" charset="0"/>
              </a:rPr>
              <a:t>PART FOUR</a:t>
            </a: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3881" y="342379"/>
            <a:ext cx="2213256" cy="532822"/>
          </a:xfrm>
          <a:prstGeom prst="rect">
            <a:avLst/>
          </a:prstGeom>
          <a:effectLst>
            <a:outerShdw blurRad="50800" dist="38100" dir="5400000" algn="t" rotWithShape="0">
              <a:prstClr val="black">
                <a:alpha val="40000"/>
              </a:prstClr>
            </a:outerShdw>
          </a:effectLst>
        </p:spPr>
      </p:pic>
      <p:pic>
        <p:nvPicPr>
          <p:cNvPr id="6" name="图片 5"/>
          <p:cNvPicPr>
            <a:picLocks noChangeAspect="1"/>
          </p:cNvPicPr>
          <p:nvPr/>
        </p:nvPicPr>
        <p:blipFill>
          <a:blip r:embed="rId4"/>
          <a:stretch>
            <a:fillRect/>
          </a:stretch>
        </p:blipFill>
        <p:spPr>
          <a:xfrm>
            <a:off x="11010265" y="184785"/>
            <a:ext cx="984250" cy="84772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par>
                                <p:cTn id="10" presetID="22" presetClass="entr" presetSubtype="8" fill="hold" nodeType="with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wipe(left)">
                                      <p:cBhvr>
                                        <p:cTn id="12" dur="500"/>
                                        <p:tgtEl>
                                          <p:spTgt spid="15"/>
                                        </p:tgtEl>
                                      </p:cBhvr>
                                    </p:animEffect>
                                  </p:childTnLst>
                                </p:cTn>
                              </p:par>
                              <p:par>
                                <p:cTn id="13" presetID="12" presetClass="entr" presetSubtype="4"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p:tgtEl>
                                          <p:spTgt spid="7"/>
                                        </p:tgtEl>
                                        <p:attrNameLst>
                                          <p:attrName>ppt_y</p:attrName>
                                        </p:attrNameLst>
                                      </p:cBhvr>
                                      <p:tavLst>
                                        <p:tav tm="0">
                                          <p:val>
                                            <p:strVal val="#ppt_y+#ppt_h*1.125000"/>
                                          </p:val>
                                        </p:tav>
                                        <p:tav tm="100000">
                                          <p:val>
                                            <p:strVal val="#ppt_y"/>
                                          </p:val>
                                        </p:tav>
                                      </p:tavLst>
                                    </p:anim>
                                    <p:animEffect transition="in" filter="wipe(up)">
                                      <p:cBhvr>
                                        <p:cTn id="16" dur="500"/>
                                        <p:tgtEl>
                                          <p:spTgt spid="7"/>
                                        </p:tgtEl>
                                      </p:cBhvr>
                                    </p:animEffect>
                                  </p:childTnLst>
                                </p:cTn>
                              </p:par>
                              <p:par>
                                <p:cTn id="17" presetID="16" presetClass="entr" presetSubtype="37" fill="hold" grpId="0" nodeType="withEffect">
                                  <p:stCondLst>
                                    <p:cond delay="400"/>
                                  </p:stCondLst>
                                  <p:childTnLst>
                                    <p:set>
                                      <p:cBhvr>
                                        <p:cTn id="18" dur="1" fill="hold">
                                          <p:stCondLst>
                                            <p:cond delay="0"/>
                                          </p:stCondLst>
                                        </p:cTn>
                                        <p:tgtEl>
                                          <p:spTgt spid="16"/>
                                        </p:tgtEl>
                                        <p:attrNameLst>
                                          <p:attrName>style.visibility</p:attrName>
                                        </p:attrNameLst>
                                      </p:cBhvr>
                                      <p:to>
                                        <p:strVal val="visible"/>
                                      </p:to>
                                    </p:set>
                                    <p:animEffect transition="in" filter="barn(outVertical)">
                                      <p:cBhvr>
                                        <p:cTn id="19"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16"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3" name="组合 52"/>
          <p:cNvGrpSpPr/>
          <p:nvPr/>
        </p:nvGrpSpPr>
        <p:grpSpPr>
          <a:xfrm>
            <a:off x="162696" y="180621"/>
            <a:ext cx="11922624" cy="854076"/>
            <a:chOff x="269376" y="639726"/>
            <a:chExt cx="11922624" cy="854076"/>
          </a:xfrm>
        </p:grpSpPr>
        <p:cxnSp>
          <p:nvCxnSpPr>
            <p:cNvPr id="54" name="直接连接符 53"/>
            <p:cNvCxnSpPr/>
            <p:nvPr/>
          </p:nvCxnSpPr>
          <p:spPr>
            <a:xfrm>
              <a:off x="1116281" y="1493802"/>
              <a:ext cx="11075719"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pic>
          <p:nvPicPr>
            <p:cNvPr id="55" name="图片 54"/>
            <p:cNvPicPr>
              <a:picLocks noChangeAspect="1"/>
            </p:cNvPicPr>
            <p:nvPr/>
          </p:nvPicPr>
          <p:blipFill>
            <a:blip r:embed="rId2">
              <a:extLst>
                <a:ext uri="{BEBA8EAE-BF5A-486C-A8C5-ECC9F3942E4B}">
                  <a14:imgProps xmlns:a14="http://schemas.microsoft.com/office/drawing/2010/main">
                    <a14:imgLayer r:embed="rId3">
                      <a14:imgEffect>
                        <a14:saturation sat="66000"/>
                      </a14:imgEffect>
                    </a14:imgLayer>
                  </a14:imgProps>
                </a:ext>
              </a:extLst>
            </a:blip>
            <a:stretch>
              <a:fillRect/>
            </a:stretch>
          </p:blipFill>
          <p:spPr>
            <a:xfrm>
              <a:off x="269376" y="639726"/>
              <a:ext cx="1207135" cy="601345"/>
            </a:xfrm>
            <a:prstGeom prst="rect">
              <a:avLst/>
            </a:prstGeom>
            <a:solidFill>
              <a:srgbClr val="C00000">
                <a:alpha val="15000"/>
              </a:srgbClr>
            </a:solidFill>
            <a:effectLst>
              <a:outerShdw blurRad="76200" dir="13500000" sy="23000" kx="1200000" algn="br" rotWithShape="0">
                <a:prstClr val="black">
                  <a:alpha val="20000"/>
                </a:prstClr>
              </a:outerShdw>
              <a:softEdge rad="31750"/>
            </a:effectLst>
          </p:spPr>
        </p:pic>
        <p:sp>
          <p:nvSpPr>
            <p:cNvPr id="56" name="Text Box 55"/>
            <p:cNvSpPr txBox="1">
              <a:spLocks noChangeArrowheads="1"/>
            </p:cNvSpPr>
            <p:nvPr/>
          </p:nvSpPr>
          <p:spPr bwMode="auto">
            <a:xfrm>
              <a:off x="1588698" y="744985"/>
              <a:ext cx="6509514" cy="5822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1419" tIns="45709" rIns="91419" bIns="45709">
              <a:spAutoFit/>
            </a:bodyPr>
            <a:lstStyle>
              <a:lvl1pPr eaLnBrk="0" hangingPunct="0">
                <a:defRPr i="1">
                  <a:solidFill>
                    <a:schemeClr val="tx1"/>
                  </a:solidFill>
                  <a:latin typeface="Arial" panose="020B0604020202020204" pitchFamily="34" charset="0"/>
                  <a:ea typeface="宋体" panose="02010600030101010101" pitchFamily="2" charset="-122"/>
                </a:defRPr>
              </a:lvl1pPr>
              <a:lvl2pPr marL="742950" indent="-285750" eaLnBrk="0" hangingPunct="0">
                <a:defRPr i="1">
                  <a:solidFill>
                    <a:schemeClr val="tx1"/>
                  </a:solidFill>
                  <a:latin typeface="Arial" panose="020B0604020202020204" pitchFamily="34" charset="0"/>
                  <a:ea typeface="宋体" panose="02010600030101010101" pitchFamily="2" charset="-122"/>
                </a:defRPr>
              </a:lvl2pPr>
              <a:lvl3pPr marL="1143000" indent="-228600" eaLnBrk="0" hangingPunct="0">
                <a:defRPr i="1">
                  <a:solidFill>
                    <a:schemeClr val="tx1"/>
                  </a:solidFill>
                  <a:latin typeface="Arial" panose="020B0604020202020204" pitchFamily="34" charset="0"/>
                  <a:ea typeface="宋体" panose="02010600030101010101" pitchFamily="2" charset="-122"/>
                </a:defRPr>
              </a:lvl3pPr>
              <a:lvl4pPr marL="1600200" indent="-228600" eaLnBrk="0" hangingPunct="0">
                <a:defRPr i="1">
                  <a:solidFill>
                    <a:schemeClr val="tx1"/>
                  </a:solidFill>
                  <a:latin typeface="Arial" panose="020B0604020202020204" pitchFamily="34" charset="0"/>
                  <a:ea typeface="宋体" panose="02010600030101010101" pitchFamily="2" charset="-122"/>
                </a:defRPr>
              </a:lvl4pPr>
              <a:lvl5pPr marL="2057400" indent="-228600" eaLnBrk="0" hangingPunct="0">
                <a:defRPr 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9pPr>
            </a:lstStyle>
            <a:p>
              <a:pPr eaLnBrk="1" hangingPunct="1">
                <a:defRPr/>
              </a:pPr>
              <a:r>
                <a:rPr lang="zh-CN" altLang="en-US" sz="3200" b="1" i="0" dirty="0">
                  <a:latin typeface="微软雅黑" panose="020B0503020204020204" charset="-122"/>
                  <a:ea typeface="微软雅黑" panose="020B0503020204020204" charset="-122"/>
                </a:rPr>
                <a:t>第四部分</a:t>
              </a:r>
              <a:r>
                <a:rPr lang="en-US" altLang="zh-CN" sz="3200" b="1" i="0" dirty="0">
                  <a:latin typeface="微软雅黑" panose="020B0503020204020204" charset="-122"/>
                  <a:ea typeface="微软雅黑" panose="020B0503020204020204" charset="-122"/>
                </a:rPr>
                <a:t> · </a:t>
              </a:r>
              <a:r>
                <a:rPr lang="zh-CN" altLang="en-US" sz="3200" b="1" i="0" dirty="0">
                  <a:latin typeface="微软雅黑" panose="020B0503020204020204" charset="-122"/>
                  <a:ea typeface="微软雅黑" panose="020B0503020204020204" charset="-122"/>
                </a:rPr>
                <a:t>视频帧融合</a:t>
              </a:r>
            </a:p>
          </p:txBody>
        </p:sp>
      </p:grpSp>
      <p:sp>
        <p:nvSpPr>
          <p:cNvPr id="3" name="object 3"/>
          <p:cNvSpPr txBox="1"/>
          <p:nvPr/>
        </p:nvSpPr>
        <p:spPr>
          <a:xfrm>
            <a:off x="3333140" y="1904111"/>
            <a:ext cx="351155" cy="451484"/>
          </a:xfrm>
          <a:prstGeom prst="rect">
            <a:avLst/>
          </a:prstGeom>
        </p:spPr>
        <p:txBody>
          <a:bodyPr vert="horz" wrap="square" lIns="0" tIns="12065" rIns="0" bIns="0" rtlCol="0">
            <a:spAutoFit/>
          </a:bodyPr>
          <a:lstStyle/>
          <a:p>
            <a:pPr marL="12700">
              <a:lnSpc>
                <a:spcPct val="100000"/>
              </a:lnSpc>
              <a:spcBef>
                <a:spcPts val="95"/>
              </a:spcBef>
            </a:pPr>
            <a:r>
              <a:rPr sz="2800" spc="-5" dirty="0">
                <a:solidFill>
                  <a:srgbClr val="FFFFFF"/>
                </a:solidFill>
                <a:latin typeface="Impact" panose="020B0806030902050204"/>
                <a:cs typeface="Impact" panose="020B0806030902050204"/>
              </a:rPr>
              <a:t>01</a:t>
            </a:r>
            <a:endParaRPr sz="2800">
              <a:latin typeface="Impact" panose="020B0806030902050204"/>
              <a:cs typeface="Impact" panose="020B0806030902050204"/>
            </a:endParaRPr>
          </a:p>
        </p:txBody>
      </p:sp>
      <p:sp>
        <p:nvSpPr>
          <p:cNvPr id="11" name="object 8"/>
          <p:cNvSpPr txBox="1"/>
          <p:nvPr/>
        </p:nvSpPr>
        <p:spPr>
          <a:xfrm>
            <a:off x="3333140" y="2988411"/>
            <a:ext cx="394335" cy="451484"/>
          </a:xfrm>
          <a:prstGeom prst="rect">
            <a:avLst/>
          </a:prstGeom>
        </p:spPr>
        <p:txBody>
          <a:bodyPr vert="horz" wrap="square" lIns="0" tIns="12065" rIns="0" bIns="0" rtlCol="0">
            <a:spAutoFit/>
          </a:bodyPr>
          <a:lstStyle/>
          <a:p>
            <a:pPr marL="12700">
              <a:lnSpc>
                <a:spcPct val="100000"/>
              </a:lnSpc>
              <a:spcBef>
                <a:spcPts val="95"/>
              </a:spcBef>
            </a:pPr>
            <a:r>
              <a:rPr sz="2800" spc="-5" dirty="0">
                <a:solidFill>
                  <a:srgbClr val="FFFFFF"/>
                </a:solidFill>
                <a:latin typeface="Impact" panose="020B0806030902050204"/>
                <a:cs typeface="Impact" panose="020B0806030902050204"/>
              </a:rPr>
              <a:t>02</a:t>
            </a:r>
            <a:endParaRPr sz="2800">
              <a:latin typeface="Impact" panose="020B0806030902050204"/>
              <a:cs typeface="Impact" panose="020B0806030902050204"/>
            </a:endParaRPr>
          </a:p>
        </p:txBody>
      </p:sp>
      <p:sp>
        <p:nvSpPr>
          <p:cNvPr id="19" name="object 13"/>
          <p:cNvSpPr txBox="1"/>
          <p:nvPr/>
        </p:nvSpPr>
        <p:spPr>
          <a:xfrm>
            <a:off x="3303041" y="4048785"/>
            <a:ext cx="404495" cy="451484"/>
          </a:xfrm>
          <a:prstGeom prst="rect">
            <a:avLst/>
          </a:prstGeom>
        </p:spPr>
        <p:txBody>
          <a:bodyPr vert="horz" wrap="square" lIns="0" tIns="12065" rIns="0" bIns="0" rtlCol="0">
            <a:spAutoFit/>
          </a:bodyPr>
          <a:lstStyle/>
          <a:p>
            <a:pPr marL="12700">
              <a:lnSpc>
                <a:spcPct val="100000"/>
              </a:lnSpc>
              <a:spcBef>
                <a:spcPts val="95"/>
              </a:spcBef>
            </a:pPr>
            <a:r>
              <a:rPr sz="2800" spc="-5" dirty="0">
                <a:solidFill>
                  <a:srgbClr val="FFFFFF"/>
                </a:solidFill>
                <a:latin typeface="Impact" panose="020B0806030902050204"/>
                <a:cs typeface="Impact" panose="020B0806030902050204"/>
              </a:rPr>
              <a:t>3</a:t>
            </a:r>
            <a:endParaRPr sz="2800" dirty="0">
              <a:latin typeface="Impact" panose="020B0806030902050204"/>
              <a:cs typeface="Impact" panose="020B0806030902050204"/>
            </a:endParaRPr>
          </a:p>
        </p:txBody>
      </p:sp>
      <p:sp>
        <p:nvSpPr>
          <p:cNvPr id="24" name="object 18"/>
          <p:cNvSpPr txBox="1"/>
          <p:nvPr/>
        </p:nvSpPr>
        <p:spPr>
          <a:xfrm>
            <a:off x="3333140" y="5097767"/>
            <a:ext cx="393700" cy="451484"/>
          </a:xfrm>
          <a:prstGeom prst="rect">
            <a:avLst/>
          </a:prstGeom>
        </p:spPr>
        <p:txBody>
          <a:bodyPr vert="horz" wrap="square" lIns="0" tIns="12065" rIns="0" bIns="0" rtlCol="0">
            <a:spAutoFit/>
          </a:bodyPr>
          <a:lstStyle/>
          <a:p>
            <a:pPr marL="12700">
              <a:lnSpc>
                <a:spcPct val="100000"/>
              </a:lnSpc>
              <a:spcBef>
                <a:spcPts val="95"/>
              </a:spcBef>
            </a:pPr>
            <a:r>
              <a:rPr sz="2800" spc="-5" dirty="0">
                <a:solidFill>
                  <a:srgbClr val="FFFFFF"/>
                </a:solidFill>
                <a:latin typeface="Impact" panose="020B0806030902050204"/>
                <a:cs typeface="Impact" panose="020B0806030902050204"/>
              </a:rPr>
              <a:t>04</a:t>
            </a:r>
            <a:endParaRPr sz="2800">
              <a:latin typeface="Impact" panose="020B0806030902050204"/>
              <a:cs typeface="Impact" panose="020B0806030902050204"/>
            </a:endParaRPr>
          </a:p>
        </p:txBody>
      </p:sp>
      <p:sp>
        <p:nvSpPr>
          <p:cNvPr id="4" name="文本框 3">
            <a:extLst>
              <a:ext uri="{FF2B5EF4-FFF2-40B4-BE49-F238E27FC236}">
                <a16:creationId xmlns:a16="http://schemas.microsoft.com/office/drawing/2014/main" id="{C8E00E27-9F48-C7D5-5661-F92E267A8A71}"/>
              </a:ext>
            </a:extLst>
          </p:cNvPr>
          <p:cNvSpPr txBox="1"/>
          <p:nvPr/>
        </p:nvSpPr>
        <p:spPr>
          <a:xfrm>
            <a:off x="858202" y="1475699"/>
            <a:ext cx="6986769" cy="923330"/>
          </a:xfrm>
          <a:prstGeom prst="rect">
            <a:avLst/>
          </a:prstGeom>
          <a:noFill/>
        </p:spPr>
        <p:txBody>
          <a:bodyPr wrap="square" rtlCol="0">
            <a:spAutoFit/>
          </a:bodyPr>
          <a:lstStyle/>
          <a:p>
            <a:r>
              <a:rPr lang="en-US" altLang="zh-CN" dirty="0"/>
              <a:t> </a:t>
            </a:r>
            <a:r>
              <a:rPr lang="zh-CN" altLang="en-US" dirty="0"/>
              <a:t>图像融合是图像拼接中的最后一个步骤，其目的实在拼接后的图像中消除可见的拼接缝和不连续，以及色彩的不均匀。常用的方法有</a:t>
            </a:r>
            <a:r>
              <a:rPr lang="en-US" altLang="zh-CN" dirty="0"/>
              <a:t>:alpha</a:t>
            </a:r>
            <a:r>
              <a:rPr lang="zh-CN" altLang="en-US" dirty="0"/>
              <a:t>融合和多频段融合以及泊松融合</a:t>
            </a:r>
          </a:p>
        </p:txBody>
      </p:sp>
      <p:pic>
        <p:nvPicPr>
          <p:cNvPr id="6" name="图片 5">
            <a:extLst>
              <a:ext uri="{FF2B5EF4-FFF2-40B4-BE49-F238E27FC236}">
                <a16:creationId xmlns:a16="http://schemas.microsoft.com/office/drawing/2014/main" id="{DD263667-A7FC-50D5-AC7D-123CB192CE79}"/>
              </a:ext>
            </a:extLst>
          </p:cNvPr>
          <p:cNvPicPr>
            <a:picLocks noChangeAspect="1"/>
          </p:cNvPicPr>
          <p:nvPr/>
        </p:nvPicPr>
        <p:blipFill>
          <a:blip r:embed="rId4"/>
          <a:stretch>
            <a:fillRect/>
          </a:stretch>
        </p:blipFill>
        <p:spPr>
          <a:xfrm>
            <a:off x="965189" y="3092762"/>
            <a:ext cx="4735901" cy="2058530"/>
          </a:xfrm>
          <a:prstGeom prst="rect">
            <a:avLst/>
          </a:prstGeom>
        </p:spPr>
      </p:pic>
      <p:pic>
        <p:nvPicPr>
          <p:cNvPr id="16" name="图片 15">
            <a:extLst>
              <a:ext uri="{FF2B5EF4-FFF2-40B4-BE49-F238E27FC236}">
                <a16:creationId xmlns:a16="http://schemas.microsoft.com/office/drawing/2014/main" id="{ED06DB4E-D6B0-52A0-B1CF-99AB207611C9}"/>
              </a:ext>
            </a:extLst>
          </p:cNvPr>
          <p:cNvPicPr>
            <a:picLocks noChangeAspect="1"/>
          </p:cNvPicPr>
          <p:nvPr/>
        </p:nvPicPr>
        <p:blipFill>
          <a:blip r:embed="rId5"/>
          <a:stretch>
            <a:fillRect/>
          </a:stretch>
        </p:blipFill>
        <p:spPr>
          <a:xfrm>
            <a:off x="7844971" y="1778761"/>
            <a:ext cx="3378517" cy="2246204"/>
          </a:xfrm>
          <a:prstGeom prst="rect">
            <a:avLst/>
          </a:prstGeom>
        </p:spPr>
      </p:pic>
      <p:pic>
        <p:nvPicPr>
          <p:cNvPr id="17" name="图片 16">
            <a:extLst>
              <a:ext uri="{FF2B5EF4-FFF2-40B4-BE49-F238E27FC236}">
                <a16:creationId xmlns:a16="http://schemas.microsoft.com/office/drawing/2014/main" id="{B97C7FA1-88BA-01B5-B445-32CC8C025250}"/>
              </a:ext>
            </a:extLst>
          </p:cNvPr>
          <p:cNvPicPr>
            <a:picLocks noChangeAspect="1"/>
          </p:cNvPicPr>
          <p:nvPr/>
        </p:nvPicPr>
        <p:blipFill>
          <a:blip r:embed="rId6"/>
          <a:stretch>
            <a:fillRect/>
          </a:stretch>
        </p:blipFill>
        <p:spPr>
          <a:xfrm>
            <a:off x="8091715" y="4368800"/>
            <a:ext cx="3222171" cy="2119086"/>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43397E0D-EE3B-1CAF-6703-2DEC391DADFC}"/>
              </a:ext>
            </a:extLst>
          </p:cNvPr>
          <p:cNvPicPr>
            <a:picLocks noChangeAspect="1"/>
          </p:cNvPicPr>
          <p:nvPr/>
        </p:nvPicPr>
        <p:blipFill>
          <a:blip r:embed="rId2"/>
          <a:stretch>
            <a:fillRect/>
          </a:stretch>
        </p:blipFill>
        <p:spPr>
          <a:xfrm>
            <a:off x="1019384" y="439262"/>
            <a:ext cx="5410445" cy="6124620"/>
          </a:xfrm>
          <a:prstGeom prst="rect">
            <a:avLst/>
          </a:prstGeom>
        </p:spPr>
      </p:pic>
      <p:sp>
        <p:nvSpPr>
          <p:cNvPr id="6" name="文本框 5">
            <a:extLst>
              <a:ext uri="{FF2B5EF4-FFF2-40B4-BE49-F238E27FC236}">
                <a16:creationId xmlns:a16="http://schemas.microsoft.com/office/drawing/2014/main" id="{53B713E2-0A9F-A8DD-97F0-DD1360061699}"/>
              </a:ext>
            </a:extLst>
          </p:cNvPr>
          <p:cNvSpPr txBox="1"/>
          <p:nvPr/>
        </p:nvSpPr>
        <p:spPr>
          <a:xfrm>
            <a:off x="6806712" y="1349828"/>
            <a:ext cx="4034971" cy="3139321"/>
          </a:xfrm>
          <a:prstGeom prst="rect">
            <a:avLst/>
          </a:prstGeom>
          <a:noFill/>
        </p:spPr>
        <p:txBody>
          <a:bodyPr wrap="square" rtlCol="0">
            <a:spAutoFit/>
          </a:bodyPr>
          <a:lstStyle/>
          <a:p>
            <a:r>
              <a:rPr lang="zh-CN" altLang="en-US" dirty="0"/>
              <a:t>首先根据选定的视频帧生成拼接模板。当两个视频完成一帧的拼接之后，我们可以根据拼接模板进行下一帧的拼接，但若视频中有对象跨视频移动时，模板会被更新，然后再进行拼接。</a:t>
            </a:r>
            <a:r>
              <a:rPr lang="zh-CN" altLang="en-US" b="0" i="0" dirty="0">
                <a:solidFill>
                  <a:srgbClr val="1E1F2A"/>
                </a:solidFill>
                <a:effectLst/>
                <a:latin typeface="ui-sans-serif"/>
              </a:rPr>
              <a:t>如果不更新模板，移动物体可能会导致拼接结果出现不连续、模糊或扭曲的情况。通过更新模板，系统可以适应移动物体的变化，并在拼接过程中将其正确地融入到最终的拼接图像中。从而提高拼接的质量。</a:t>
            </a:r>
            <a:endParaRPr lang="zh-CN" altLang="en-US" dirty="0"/>
          </a:p>
        </p:txBody>
      </p:sp>
    </p:spTree>
    <p:extLst>
      <p:ext uri="{BB962C8B-B14F-4D97-AF65-F5344CB8AC3E}">
        <p14:creationId xmlns:p14="http://schemas.microsoft.com/office/powerpoint/2010/main" val="1604578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文本框 10"/>
          <p:cNvSpPr>
            <a:spLocks noChangeArrowheads="1"/>
          </p:cNvSpPr>
          <p:nvPr/>
        </p:nvSpPr>
        <p:spPr bwMode="auto">
          <a:xfrm>
            <a:off x="2087701" y="5021845"/>
            <a:ext cx="8016598"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sym typeface="Calibri" panose="020F050202020403020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sym typeface="Calibri" panose="020F050202020403020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anose="02010600030101010101" pitchFamily="2" charset="-122"/>
                <a:sym typeface="Calibri" panose="020F050202020403020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anose="02010600030101010101" pitchFamily="2" charset="-122"/>
                <a:sym typeface="Calibri" panose="020F050202020403020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sym typeface="Calibri" panose="020F050202020403020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sym typeface="Calibri" panose="020F050202020403020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sym typeface="Calibri" panose="020F050202020403020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sym typeface="Calibri" panose="020F0502020204030204" charset="0"/>
              </a:defRPr>
            </a:lvl9pPr>
          </a:lstStyle>
          <a:p>
            <a:pPr algn="ctr" fontAlgn="base">
              <a:lnSpc>
                <a:spcPct val="100000"/>
              </a:lnSpc>
              <a:spcBef>
                <a:spcPct val="0"/>
              </a:spcBef>
              <a:spcAft>
                <a:spcPct val="0"/>
              </a:spcAft>
              <a:buNone/>
            </a:pPr>
            <a:r>
              <a:rPr lang="zh-CN" altLang="zh-CN" sz="3600" dirty="0">
                <a:latin typeface="方正粗黑宋简体" panose="02000000000000000000" pitchFamily="2" charset="-122"/>
                <a:ea typeface="方正粗黑宋简体" panose="02000000000000000000" pitchFamily="2" charset="-122"/>
              </a:rPr>
              <a:t>感谢各位老师</a:t>
            </a:r>
          </a:p>
        </p:txBody>
      </p:sp>
      <p:sp>
        <p:nvSpPr>
          <p:cNvPr id="3077" name="直接连接符 13"/>
          <p:cNvSpPr>
            <a:spLocks noChangeShapeType="1"/>
          </p:cNvSpPr>
          <p:nvPr/>
        </p:nvSpPr>
        <p:spPr bwMode="auto">
          <a:xfrm flipV="1">
            <a:off x="4288155" y="5767705"/>
            <a:ext cx="3540760" cy="1270"/>
          </a:xfrm>
          <a:prstGeom prst="line">
            <a:avLst/>
          </a:prstGeom>
          <a:noFill/>
          <a:ln w="12700">
            <a:solidFill>
              <a:schemeClr val="tx1"/>
            </a:solidFill>
            <a:miter lim="800000"/>
            <a:headEnd type="oval" w="med" len="med"/>
            <a:tailEnd type="oval"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sz="1350">
              <a:solidFill>
                <a:srgbClr val="000000"/>
              </a:solidFill>
            </a:endParaRPr>
          </a:p>
        </p:txBody>
      </p:sp>
      <p:sp>
        <p:nvSpPr>
          <p:cNvPr id="3078" name="椭圆 21"/>
          <p:cNvSpPr>
            <a:spLocks noChangeArrowheads="1"/>
          </p:cNvSpPr>
          <p:nvPr/>
        </p:nvSpPr>
        <p:spPr bwMode="auto">
          <a:xfrm>
            <a:off x="5385198" y="3293269"/>
            <a:ext cx="1365143" cy="1421606"/>
          </a:xfrm>
          <a:prstGeom prst="ellipse">
            <a:avLst/>
          </a:pr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nchor="ctr"/>
          <a:lstStyle>
            <a:lvl1pPr>
              <a:buFont typeface="Arial" panose="020B0604020202020204" pitchFamily="34" charset="0"/>
              <a:defRPr>
                <a:solidFill>
                  <a:schemeClr val="tx1"/>
                </a:solidFill>
                <a:latin typeface="Calibri" panose="020F0502020204030204" charset="0"/>
                <a:ea typeface="宋体" panose="02010600030101010101" pitchFamily="2" charset="-122"/>
              </a:defRPr>
            </a:lvl1pPr>
            <a:lvl2pPr marL="742950" indent="-285750">
              <a:buFont typeface="Arial" panose="020B0604020202020204" pitchFamily="34" charset="0"/>
              <a:defRPr>
                <a:solidFill>
                  <a:schemeClr val="tx1"/>
                </a:solidFill>
                <a:latin typeface="Calibri" panose="020F0502020204030204" charset="0"/>
                <a:ea typeface="宋体" panose="02010600030101010101" pitchFamily="2" charset="-122"/>
              </a:defRPr>
            </a:lvl2pPr>
            <a:lvl3pPr marL="1143000" indent="-228600">
              <a:buFont typeface="Arial" panose="020B0604020202020204" pitchFamily="34" charset="0"/>
              <a:defRPr>
                <a:solidFill>
                  <a:schemeClr val="tx1"/>
                </a:solidFill>
                <a:latin typeface="Calibri" panose="020F0502020204030204" charset="0"/>
                <a:ea typeface="宋体" panose="02010600030101010101" pitchFamily="2" charset="-122"/>
              </a:defRPr>
            </a:lvl3pPr>
            <a:lvl4pPr marL="1600200" indent="-228600">
              <a:buFont typeface="Arial" panose="020B0604020202020204" pitchFamily="34" charset="0"/>
              <a:defRPr>
                <a:solidFill>
                  <a:schemeClr val="tx1"/>
                </a:solidFill>
                <a:latin typeface="Calibri" panose="020F0502020204030204" charset="0"/>
                <a:ea typeface="宋体" panose="02010600030101010101" pitchFamily="2" charset="-122"/>
              </a:defRPr>
            </a:lvl4pPr>
            <a:lvl5pPr marL="2057400" indent="-228600">
              <a:buFont typeface="Arial" panose="020B0604020202020204" pitchFamily="34" charset="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algn="ctr" fontAlgn="base">
              <a:spcBef>
                <a:spcPct val="0"/>
              </a:spcBef>
              <a:spcAft>
                <a:spcPct val="0"/>
              </a:spcAft>
            </a:pPr>
            <a:endParaRPr lang="zh-CN" altLang="zh-CN" sz="1350">
              <a:solidFill>
                <a:srgbClr val="FFFFFF"/>
              </a:solidFill>
              <a:latin typeface="宋体" panose="02010600030101010101" pitchFamily="2" charset="-122"/>
              <a:sym typeface="宋体" panose="02010600030101010101" pitchFamily="2" charset="-122"/>
            </a:endParaRPr>
          </a:p>
        </p:txBody>
      </p:sp>
      <p:pic>
        <p:nvPicPr>
          <p:cNvPr id="3" name="图片 2" descr="D:\1北体\新闻中心\WechatIMG13.jpegWechatIMG13"/>
          <p:cNvPicPr>
            <a:picLocks noChangeAspect="1"/>
          </p:cNvPicPr>
          <p:nvPr/>
        </p:nvPicPr>
        <p:blipFill>
          <a:blip r:embed="rId3"/>
          <a:srcRect t="21804" b="11041"/>
          <a:stretch>
            <a:fillRect/>
          </a:stretch>
        </p:blipFill>
        <p:spPr>
          <a:xfrm>
            <a:off x="0" y="0"/>
            <a:ext cx="12192000" cy="4396740"/>
          </a:xfrm>
          <a:prstGeom prst="rect">
            <a:avLst/>
          </a:prstGeom>
        </p:spPr>
      </p:pic>
      <p:sp>
        <p:nvSpPr>
          <p:cNvPr id="6" name="椭圆 5"/>
          <p:cNvSpPr/>
          <p:nvPr/>
        </p:nvSpPr>
        <p:spPr bwMode="auto">
          <a:xfrm>
            <a:off x="5538132" y="3778875"/>
            <a:ext cx="1115735" cy="1032909"/>
          </a:xfrm>
          <a:prstGeom prst="ellipse">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charset="0"/>
              <a:ea typeface="宋体" panose="02010600030101010101" pitchFamily="2" charset="-122"/>
            </a:endParaRPr>
          </a:p>
        </p:txBody>
      </p:sp>
      <p:pic>
        <p:nvPicPr>
          <p:cNvPr id="5" name="图片 4" descr="D:\1北体\新闻中心\校徽.jpg校徽"/>
          <p:cNvPicPr>
            <a:picLocks noChangeAspect="1"/>
          </p:cNvPicPr>
          <p:nvPr/>
        </p:nvPicPr>
        <p:blipFill>
          <a:blip r:embed="rId4"/>
          <a:srcRect/>
          <a:stretch>
            <a:fillRect/>
          </a:stretch>
        </p:blipFill>
        <p:spPr>
          <a:xfrm>
            <a:off x="5629875" y="3893810"/>
            <a:ext cx="932241" cy="911225"/>
          </a:xfrm>
          <a:prstGeom prst="ellipse">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800"/>
                                  </p:stCondLst>
                                  <p:childTnLst>
                                    <p:set>
                                      <p:cBhvr>
                                        <p:cTn id="6" dur="1" fill="hold">
                                          <p:stCondLst>
                                            <p:cond delay="0"/>
                                          </p:stCondLst>
                                        </p:cTn>
                                        <p:tgtEl>
                                          <p:spTgt spid="3075"/>
                                        </p:tgtEl>
                                        <p:attrNameLst>
                                          <p:attrName>style.visibility</p:attrName>
                                        </p:attrNameLst>
                                      </p:cBhvr>
                                      <p:to>
                                        <p:strVal val="visible"/>
                                      </p:to>
                                    </p:set>
                                    <p:animEffect>
                                      <p:cBhvr>
                                        <p:cTn id="7" dur="600"/>
                                        <p:tgtEl>
                                          <p:spTgt spid="3075"/>
                                        </p:tgtEl>
                                      </p:cBhvr>
                                    </p:animEffect>
                                    <p:anim calcmode="lin" valueType="num">
                                      <p:cBhvr>
                                        <p:cTn id="8" dur="600" fill="hold"/>
                                        <p:tgtEl>
                                          <p:spTgt spid="3075"/>
                                        </p:tgtEl>
                                        <p:attrNameLst>
                                          <p:attrName>ppt_x</p:attrName>
                                        </p:attrNameLst>
                                      </p:cBhvr>
                                      <p:tavLst>
                                        <p:tav tm="0">
                                          <p:val>
                                            <p:strVal val="#ppt_x"/>
                                          </p:val>
                                        </p:tav>
                                        <p:tav tm="100000">
                                          <p:val>
                                            <p:strVal val="#ppt_x"/>
                                          </p:val>
                                        </p:tav>
                                      </p:tavLst>
                                    </p:anim>
                                    <p:anim calcmode="lin" valueType="num">
                                      <p:cBhvr>
                                        <p:cTn id="9" dur="600" fill="hold"/>
                                        <p:tgtEl>
                                          <p:spTgt spid="3075"/>
                                        </p:tgtEl>
                                        <p:attrNameLst>
                                          <p:attrName>ppt_y</p:attrName>
                                        </p:attrNameLst>
                                      </p:cBhvr>
                                      <p:tavLst>
                                        <p:tav tm="0">
                                          <p:val>
                                            <p:strVal val="#ppt_y-.1"/>
                                          </p:val>
                                        </p:tav>
                                        <p:tav tm="100000">
                                          <p:val>
                                            <p:strVal val="#ppt_y"/>
                                          </p:val>
                                        </p:tav>
                                      </p:tavLst>
                                    </p:anim>
                                  </p:childTnLst>
                                </p:cTn>
                              </p:par>
                              <p:par>
                                <p:cTn id="10" presetID="16" presetClass="entr" presetSubtype="37" fill="hold" grpId="0" nodeType="withEffect">
                                  <p:stCondLst>
                                    <p:cond delay="1000"/>
                                  </p:stCondLst>
                                  <p:childTnLst>
                                    <p:set>
                                      <p:cBhvr>
                                        <p:cTn id="11" dur="1" fill="hold">
                                          <p:stCondLst>
                                            <p:cond delay="0"/>
                                          </p:stCondLst>
                                        </p:cTn>
                                        <p:tgtEl>
                                          <p:spTgt spid="3077"/>
                                        </p:tgtEl>
                                        <p:attrNameLst>
                                          <p:attrName>style.visibility</p:attrName>
                                        </p:attrNameLst>
                                      </p:cBhvr>
                                      <p:to>
                                        <p:strVal val="visible"/>
                                      </p:to>
                                    </p:set>
                                    <p:animEffect>
                                      <p:cBhvr>
                                        <p:cTn id="12" dur="500"/>
                                        <p:tgtEl>
                                          <p:spTgt spid="30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5" grpId="0" bldLvl="0" autoUpdateAnimBg="0"/>
      <p:bldP spid="3077" grpId="0" bldLvl="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灯片编号占位符 24"/>
          <p:cNvSpPr>
            <a:spLocks noGrp="1"/>
          </p:cNvSpPr>
          <p:nvPr>
            <p:ph type="sldNum" sz="quarter" idx="12"/>
          </p:nvPr>
        </p:nvSpPr>
        <p:spPr/>
        <p:txBody>
          <a:bodyPr/>
          <a:lstStyle/>
          <a:p>
            <a:pPr defTabSz="1219200">
              <a:defRPr/>
            </a:pPr>
            <a:fld id="{37D73C2F-8721-4177-BB6F-36765C32F100}" type="slidenum">
              <a:rPr lang="zh-CN" altLang="en-US" smtClean="0"/>
              <a:t>3</a:t>
            </a:fld>
            <a:endParaRPr lang="en-US" altLang="zh-CN" dirty="0"/>
          </a:p>
        </p:txBody>
      </p:sp>
      <p:grpSp>
        <p:nvGrpSpPr>
          <p:cNvPr id="53" name="组合 52"/>
          <p:cNvGrpSpPr/>
          <p:nvPr/>
        </p:nvGrpSpPr>
        <p:grpSpPr>
          <a:xfrm>
            <a:off x="162696" y="180621"/>
            <a:ext cx="11922624" cy="854076"/>
            <a:chOff x="269376" y="639726"/>
            <a:chExt cx="11922624" cy="854076"/>
          </a:xfrm>
        </p:grpSpPr>
        <p:cxnSp>
          <p:nvCxnSpPr>
            <p:cNvPr id="54" name="直接连接符 53"/>
            <p:cNvCxnSpPr/>
            <p:nvPr/>
          </p:nvCxnSpPr>
          <p:spPr>
            <a:xfrm>
              <a:off x="1116281" y="1493802"/>
              <a:ext cx="11075719"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pic>
          <p:nvPicPr>
            <p:cNvPr id="55" name="图片 54"/>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Lst>
            </a:blip>
            <a:stretch>
              <a:fillRect/>
            </a:stretch>
          </p:blipFill>
          <p:spPr>
            <a:xfrm>
              <a:off x="269376" y="639726"/>
              <a:ext cx="1207135" cy="601345"/>
            </a:xfrm>
            <a:prstGeom prst="rect">
              <a:avLst/>
            </a:prstGeom>
            <a:solidFill>
              <a:srgbClr val="C00000">
                <a:alpha val="15000"/>
              </a:srgbClr>
            </a:solidFill>
            <a:effectLst>
              <a:outerShdw blurRad="76200" dir="13500000" sy="23000" kx="1200000" algn="br" rotWithShape="0">
                <a:prstClr val="black">
                  <a:alpha val="20000"/>
                </a:prstClr>
              </a:outerShdw>
              <a:softEdge rad="31750"/>
            </a:effectLst>
          </p:spPr>
        </p:pic>
        <p:sp>
          <p:nvSpPr>
            <p:cNvPr id="56" name="Text Box 55"/>
            <p:cNvSpPr txBox="1">
              <a:spLocks noChangeArrowheads="1"/>
            </p:cNvSpPr>
            <p:nvPr/>
          </p:nvSpPr>
          <p:spPr bwMode="auto">
            <a:xfrm>
              <a:off x="1588698" y="728475"/>
              <a:ext cx="6509514" cy="520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1419" tIns="45709" rIns="91419" bIns="45709">
              <a:spAutoFit/>
            </a:bodyPr>
            <a:lstStyle>
              <a:lvl1pPr eaLnBrk="0" hangingPunct="0">
                <a:defRPr i="1">
                  <a:solidFill>
                    <a:schemeClr val="tx1"/>
                  </a:solidFill>
                  <a:latin typeface="Arial" panose="020B0604020202020204" pitchFamily="34" charset="0"/>
                  <a:ea typeface="宋体" panose="02010600030101010101" pitchFamily="2" charset="-122"/>
                </a:defRPr>
              </a:lvl1pPr>
              <a:lvl2pPr marL="742950" indent="-285750" eaLnBrk="0" hangingPunct="0">
                <a:defRPr i="1">
                  <a:solidFill>
                    <a:schemeClr val="tx1"/>
                  </a:solidFill>
                  <a:latin typeface="Arial" panose="020B0604020202020204" pitchFamily="34" charset="0"/>
                  <a:ea typeface="宋体" panose="02010600030101010101" pitchFamily="2" charset="-122"/>
                </a:defRPr>
              </a:lvl2pPr>
              <a:lvl3pPr marL="1143000" indent="-228600" eaLnBrk="0" hangingPunct="0">
                <a:defRPr i="1">
                  <a:solidFill>
                    <a:schemeClr val="tx1"/>
                  </a:solidFill>
                  <a:latin typeface="Arial" panose="020B0604020202020204" pitchFamily="34" charset="0"/>
                  <a:ea typeface="宋体" panose="02010600030101010101" pitchFamily="2" charset="-122"/>
                </a:defRPr>
              </a:lvl3pPr>
              <a:lvl4pPr marL="1600200" indent="-228600" eaLnBrk="0" hangingPunct="0">
                <a:defRPr i="1">
                  <a:solidFill>
                    <a:schemeClr val="tx1"/>
                  </a:solidFill>
                  <a:latin typeface="Arial" panose="020B0604020202020204" pitchFamily="34" charset="0"/>
                  <a:ea typeface="宋体" panose="02010600030101010101" pitchFamily="2" charset="-122"/>
                </a:defRPr>
              </a:lvl4pPr>
              <a:lvl5pPr marL="2057400" indent="-228600" eaLnBrk="0" hangingPunct="0">
                <a:defRPr 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9pPr>
            </a:lstStyle>
            <a:p>
              <a:pPr eaLnBrk="1" hangingPunct="1">
                <a:defRPr/>
              </a:pPr>
              <a:r>
                <a:rPr lang="zh-CN" altLang="en-US" sz="2800" b="1" i="0" dirty="0">
                  <a:latin typeface="微软雅黑" panose="020B0503020204020204" charset="-122"/>
                  <a:ea typeface="微软雅黑" panose="020B0503020204020204" charset="-122"/>
                </a:rPr>
                <a:t>第一部分</a:t>
              </a:r>
              <a:r>
                <a:rPr lang="en-US" altLang="zh-CN" sz="2800" b="1" i="0" dirty="0">
                  <a:latin typeface="微软雅黑" panose="020B0503020204020204" charset="-122"/>
                  <a:ea typeface="微软雅黑" panose="020B0503020204020204" charset="-122"/>
                </a:rPr>
                <a:t> · </a:t>
              </a:r>
              <a:r>
                <a:rPr lang="zh-CN" altLang="en-US" sz="2800" b="1" i="0" dirty="0">
                  <a:latin typeface="微软雅黑" panose="020B0503020204020204" charset="-122"/>
                  <a:ea typeface="微软雅黑" panose="020B0503020204020204" charset="-122"/>
                </a:rPr>
                <a:t>视频拼接介绍</a:t>
              </a:r>
            </a:p>
          </p:txBody>
        </p:sp>
      </p:grpSp>
      <p:pic>
        <p:nvPicPr>
          <p:cNvPr id="57" name="图片 5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15450" y="5823529"/>
            <a:ext cx="2213256" cy="532822"/>
          </a:xfrm>
          <a:prstGeom prst="rect">
            <a:avLst/>
          </a:prstGeom>
          <a:effectLst>
            <a:outerShdw blurRad="50800" dist="38100" dir="5400000" algn="t" rotWithShape="0">
              <a:prstClr val="black">
                <a:alpha val="40000"/>
              </a:prstClr>
            </a:outerShdw>
          </a:effectLst>
        </p:spPr>
      </p:pic>
      <p:sp>
        <p:nvSpPr>
          <p:cNvPr id="3" name="文本框 2">
            <a:extLst>
              <a:ext uri="{FF2B5EF4-FFF2-40B4-BE49-F238E27FC236}">
                <a16:creationId xmlns:a16="http://schemas.microsoft.com/office/drawing/2014/main" id="{117CCDA2-0324-D5F2-7E2E-9062C6C547E5}"/>
              </a:ext>
            </a:extLst>
          </p:cNvPr>
          <p:cNvSpPr txBox="1"/>
          <p:nvPr/>
        </p:nvSpPr>
        <p:spPr>
          <a:xfrm>
            <a:off x="448668" y="5200994"/>
            <a:ext cx="11380038" cy="646331"/>
          </a:xfrm>
          <a:prstGeom prst="rect">
            <a:avLst/>
          </a:prstGeom>
          <a:noFill/>
        </p:spPr>
        <p:txBody>
          <a:bodyPr wrap="none" rtlCol="0">
            <a:spAutoFit/>
          </a:bodyPr>
          <a:lstStyle/>
          <a:p>
            <a:r>
              <a:rPr lang="zh-CN" altLang="en-US" dirty="0"/>
              <a:t>多视角视频拼接</a:t>
            </a:r>
            <a:r>
              <a:rPr lang="en-US" altLang="zh-CN" dirty="0"/>
              <a:t>:</a:t>
            </a:r>
            <a:r>
              <a:rPr lang="zh-CN" altLang="en-US" dirty="0"/>
              <a:t>将两个或者多个不同角度的并且具有一定重叠区域的视频合成拼接成为一个全景视频。它可以</a:t>
            </a:r>
            <a:endParaRPr lang="en-US" altLang="zh-CN" dirty="0"/>
          </a:p>
          <a:p>
            <a:r>
              <a:rPr lang="zh-CN" altLang="en-US" dirty="0"/>
              <a:t>使人们从多个视角观察同一场景的变化和动态。其在体育直播，体育教学和体育回放都有着重要的应用价值。</a:t>
            </a:r>
          </a:p>
        </p:txBody>
      </p:sp>
      <p:pic>
        <p:nvPicPr>
          <p:cNvPr id="4" name="图片 3">
            <a:extLst>
              <a:ext uri="{FF2B5EF4-FFF2-40B4-BE49-F238E27FC236}">
                <a16:creationId xmlns:a16="http://schemas.microsoft.com/office/drawing/2014/main" id="{0B6D9617-AF18-CF05-975C-0599D1E30D1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82018" y="1409747"/>
            <a:ext cx="8500182" cy="3479979"/>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747184F0-59A1-487C-E0F7-47558ECEAF38}"/>
              </a:ext>
            </a:extLst>
          </p:cNvPr>
          <p:cNvGrpSpPr/>
          <p:nvPr/>
        </p:nvGrpSpPr>
        <p:grpSpPr>
          <a:xfrm>
            <a:off x="162696" y="180621"/>
            <a:ext cx="11922624" cy="854076"/>
            <a:chOff x="269376" y="639726"/>
            <a:chExt cx="11922624" cy="854076"/>
          </a:xfrm>
        </p:grpSpPr>
        <p:cxnSp>
          <p:nvCxnSpPr>
            <p:cNvPr id="3" name="直接连接符 2">
              <a:extLst>
                <a:ext uri="{FF2B5EF4-FFF2-40B4-BE49-F238E27FC236}">
                  <a16:creationId xmlns:a16="http://schemas.microsoft.com/office/drawing/2014/main" id="{B555D410-4A33-CF23-7932-9346FC34AA48}"/>
                </a:ext>
              </a:extLst>
            </p:cNvPr>
            <p:cNvCxnSpPr/>
            <p:nvPr/>
          </p:nvCxnSpPr>
          <p:spPr>
            <a:xfrm>
              <a:off x="1116281" y="1493802"/>
              <a:ext cx="11075719"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pic>
          <p:nvPicPr>
            <p:cNvPr id="4" name="图片 3">
              <a:extLst>
                <a:ext uri="{FF2B5EF4-FFF2-40B4-BE49-F238E27FC236}">
                  <a16:creationId xmlns:a16="http://schemas.microsoft.com/office/drawing/2014/main" id="{F851D6E4-C598-1C1E-BFC3-951379463857}"/>
                </a:ext>
              </a:extLst>
            </p:cNvPr>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Lst>
            </a:blip>
            <a:stretch>
              <a:fillRect/>
            </a:stretch>
          </p:blipFill>
          <p:spPr>
            <a:xfrm>
              <a:off x="269376" y="639726"/>
              <a:ext cx="1207135" cy="601345"/>
            </a:xfrm>
            <a:prstGeom prst="rect">
              <a:avLst/>
            </a:prstGeom>
            <a:solidFill>
              <a:srgbClr val="C00000">
                <a:alpha val="15000"/>
              </a:srgbClr>
            </a:solidFill>
            <a:effectLst>
              <a:outerShdw blurRad="76200" dir="13500000" sy="23000" kx="1200000" algn="br" rotWithShape="0">
                <a:prstClr val="black">
                  <a:alpha val="20000"/>
                </a:prstClr>
              </a:outerShdw>
              <a:softEdge rad="31750"/>
            </a:effectLst>
          </p:spPr>
        </p:pic>
        <p:sp>
          <p:nvSpPr>
            <p:cNvPr id="5" name="Text Box 55">
              <a:extLst>
                <a:ext uri="{FF2B5EF4-FFF2-40B4-BE49-F238E27FC236}">
                  <a16:creationId xmlns:a16="http://schemas.microsoft.com/office/drawing/2014/main" id="{7AEE073D-A616-103C-0670-58BD035BBA9A}"/>
                </a:ext>
              </a:extLst>
            </p:cNvPr>
            <p:cNvSpPr txBox="1">
              <a:spLocks noChangeArrowheads="1"/>
            </p:cNvSpPr>
            <p:nvPr/>
          </p:nvSpPr>
          <p:spPr bwMode="auto">
            <a:xfrm>
              <a:off x="1588698" y="728475"/>
              <a:ext cx="6509514" cy="520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1419" tIns="45709" rIns="91419" bIns="45709">
              <a:spAutoFit/>
            </a:bodyPr>
            <a:lstStyle>
              <a:lvl1pPr eaLnBrk="0" hangingPunct="0">
                <a:defRPr i="1">
                  <a:solidFill>
                    <a:schemeClr val="tx1"/>
                  </a:solidFill>
                  <a:latin typeface="Arial" panose="020B0604020202020204" pitchFamily="34" charset="0"/>
                  <a:ea typeface="宋体" panose="02010600030101010101" pitchFamily="2" charset="-122"/>
                </a:defRPr>
              </a:lvl1pPr>
              <a:lvl2pPr marL="742950" indent="-285750" eaLnBrk="0" hangingPunct="0">
                <a:defRPr i="1">
                  <a:solidFill>
                    <a:schemeClr val="tx1"/>
                  </a:solidFill>
                  <a:latin typeface="Arial" panose="020B0604020202020204" pitchFamily="34" charset="0"/>
                  <a:ea typeface="宋体" panose="02010600030101010101" pitchFamily="2" charset="-122"/>
                </a:defRPr>
              </a:lvl2pPr>
              <a:lvl3pPr marL="1143000" indent="-228600" eaLnBrk="0" hangingPunct="0">
                <a:defRPr i="1">
                  <a:solidFill>
                    <a:schemeClr val="tx1"/>
                  </a:solidFill>
                  <a:latin typeface="Arial" panose="020B0604020202020204" pitchFamily="34" charset="0"/>
                  <a:ea typeface="宋体" panose="02010600030101010101" pitchFamily="2" charset="-122"/>
                </a:defRPr>
              </a:lvl3pPr>
              <a:lvl4pPr marL="1600200" indent="-228600" eaLnBrk="0" hangingPunct="0">
                <a:defRPr i="1">
                  <a:solidFill>
                    <a:schemeClr val="tx1"/>
                  </a:solidFill>
                  <a:latin typeface="Arial" panose="020B0604020202020204" pitchFamily="34" charset="0"/>
                  <a:ea typeface="宋体" panose="02010600030101010101" pitchFamily="2" charset="-122"/>
                </a:defRPr>
              </a:lvl4pPr>
              <a:lvl5pPr marL="2057400" indent="-228600" eaLnBrk="0" hangingPunct="0">
                <a:defRPr 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9pPr>
            </a:lstStyle>
            <a:p>
              <a:pPr eaLnBrk="1" hangingPunct="1">
                <a:defRPr/>
              </a:pPr>
              <a:r>
                <a:rPr lang="zh-CN" altLang="en-US" sz="2800" b="1" i="0" dirty="0">
                  <a:latin typeface="微软雅黑" panose="020B0503020204020204" charset="-122"/>
                  <a:ea typeface="微软雅黑" panose="020B0503020204020204" charset="-122"/>
                </a:rPr>
                <a:t>第一部分</a:t>
              </a:r>
              <a:r>
                <a:rPr lang="en-US" altLang="zh-CN" sz="2800" b="1" i="0" dirty="0">
                  <a:latin typeface="微软雅黑" panose="020B0503020204020204" charset="-122"/>
                  <a:ea typeface="微软雅黑" panose="020B0503020204020204" charset="-122"/>
                </a:rPr>
                <a:t> · </a:t>
              </a:r>
              <a:r>
                <a:rPr lang="zh-CN" altLang="en-US" sz="2800" b="1" i="0" dirty="0">
                  <a:latin typeface="微软雅黑" panose="020B0503020204020204" charset="-122"/>
                  <a:ea typeface="微软雅黑" panose="020B0503020204020204" charset="-122"/>
                </a:rPr>
                <a:t>视频拼接的基本流程</a:t>
              </a:r>
            </a:p>
          </p:txBody>
        </p:sp>
      </p:grpSp>
      <p:sp>
        <p:nvSpPr>
          <p:cNvPr id="6" name="矩形 5">
            <a:extLst>
              <a:ext uri="{FF2B5EF4-FFF2-40B4-BE49-F238E27FC236}">
                <a16:creationId xmlns:a16="http://schemas.microsoft.com/office/drawing/2014/main" id="{B58BD8EC-EB36-12F8-5AC9-00400E17E8F4}"/>
              </a:ext>
            </a:extLst>
          </p:cNvPr>
          <p:cNvSpPr/>
          <p:nvPr/>
        </p:nvSpPr>
        <p:spPr>
          <a:xfrm>
            <a:off x="1760561" y="1191131"/>
            <a:ext cx="1678675" cy="53531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r>
              <a:rPr lang="zh-CN" altLang="en-US" dirty="0"/>
              <a:t>视频采集</a:t>
            </a:r>
          </a:p>
        </p:txBody>
      </p:sp>
      <p:sp>
        <p:nvSpPr>
          <p:cNvPr id="7" name="箭头: 下 6">
            <a:extLst>
              <a:ext uri="{FF2B5EF4-FFF2-40B4-BE49-F238E27FC236}">
                <a16:creationId xmlns:a16="http://schemas.microsoft.com/office/drawing/2014/main" id="{C8B59C9B-3472-4AA2-0230-BA7A9D290090}"/>
              </a:ext>
            </a:extLst>
          </p:cNvPr>
          <p:cNvSpPr/>
          <p:nvPr/>
        </p:nvSpPr>
        <p:spPr>
          <a:xfrm>
            <a:off x="2391702" y="1770514"/>
            <a:ext cx="382138" cy="614149"/>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BDE0E2FF-914E-31DB-EAF3-E4469F8DF547}"/>
              </a:ext>
            </a:extLst>
          </p:cNvPr>
          <p:cNvSpPr/>
          <p:nvPr/>
        </p:nvSpPr>
        <p:spPr>
          <a:xfrm>
            <a:off x="1760561" y="2408830"/>
            <a:ext cx="1678674" cy="48449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r>
              <a:rPr lang="zh-CN" altLang="en-US" dirty="0"/>
              <a:t>视频预处理</a:t>
            </a:r>
          </a:p>
        </p:txBody>
      </p:sp>
      <p:sp>
        <p:nvSpPr>
          <p:cNvPr id="9" name="箭头: 下 8">
            <a:extLst>
              <a:ext uri="{FF2B5EF4-FFF2-40B4-BE49-F238E27FC236}">
                <a16:creationId xmlns:a16="http://schemas.microsoft.com/office/drawing/2014/main" id="{A47DC9ED-6392-440C-118D-BB12205EFD73}"/>
              </a:ext>
            </a:extLst>
          </p:cNvPr>
          <p:cNvSpPr/>
          <p:nvPr/>
        </p:nvSpPr>
        <p:spPr>
          <a:xfrm>
            <a:off x="2340455" y="2950129"/>
            <a:ext cx="484632" cy="661344"/>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11710C64-D206-F50B-B5CD-6FDB4FC30007}"/>
              </a:ext>
            </a:extLst>
          </p:cNvPr>
          <p:cNvSpPr/>
          <p:nvPr/>
        </p:nvSpPr>
        <p:spPr>
          <a:xfrm>
            <a:off x="1743434" y="3668277"/>
            <a:ext cx="1678674" cy="53531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r>
              <a:rPr lang="zh-CN" altLang="en-US" dirty="0"/>
              <a:t>特征点检测与匹配</a:t>
            </a:r>
          </a:p>
        </p:txBody>
      </p:sp>
      <p:sp>
        <p:nvSpPr>
          <p:cNvPr id="11" name="箭头: 下 10">
            <a:extLst>
              <a:ext uri="{FF2B5EF4-FFF2-40B4-BE49-F238E27FC236}">
                <a16:creationId xmlns:a16="http://schemas.microsoft.com/office/drawing/2014/main" id="{550364D3-D594-0301-FDAE-2F920777203D}"/>
              </a:ext>
            </a:extLst>
          </p:cNvPr>
          <p:cNvSpPr/>
          <p:nvPr/>
        </p:nvSpPr>
        <p:spPr>
          <a:xfrm>
            <a:off x="2340455" y="4273546"/>
            <a:ext cx="484632" cy="676059"/>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4C7872F4-22B4-1A24-7C74-C2299B48D299}"/>
              </a:ext>
            </a:extLst>
          </p:cNvPr>
          <p:cNvSpPr/>
          <p:nvPr/>
        </p:nvSpPr>
        <p:spPr>
          <a:xfrm>
            <a:off x="1702491" y="6023284"/>
            <a:ext cx="1719617" cy="42308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r>
              <a:rPr lang="zh-CN" altLang="en-US" dirty="0"/>
              <a:t>视频融合</a:t>
            </a:r>
          </a:p>
        </p:txBody>
      </p:sp>
      <p:sp>
        <p:nvSpPr>
          <p:cNvPr id="13" name="矩形 12">
            <a:extLst>
              <a:ext uri="{FF2B5EF4-FFF2-40B4-BE49-F238E27FC236}">
                <a16:creationId xmlns:a16="http://schemas.microsoft.com/office/drawing/2014/main" id="{2D490C72-5BBA-C722-72C6-665315438F7D}"/>
              </a:ext>
            </a:extLst>
          </p:cNvPr>
          <p:cNvSpPr/>
          <p:nvPr/>
        </p:nvSpPr>
        <p:spPr>
          <a:xfrm>
            <a:off x="1743434" y="4947111"/>
            <a:ext cx="1678675" cy="4026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t>视频帧变换</a:t>
            </a:r>
          </a:p>
        </p:txBody>
      </p:sp>
      <p:sp>
        <p:nvSpPr>
          <p:cNvPr id="14" name="箭头: 下 13">
            <a:extLst>
              <a:ext uri="{FF2B5EF4-FFF2-40B4-BE49-F238E27FC236}">
                <a16:creationId xmlns:a16="http://schemas.microsoft.com/office/drawing/2014/main" id="{F6F29606-AA22-2458-7957-C072A863FA69}"/>
              </a:ext>
            </a:extLst>
          </p:cNvPr>
          <p:cNvSpPr/>
          <p:nvPr/>
        </p:nvSpPr>
        <p:spPr>
          <a:xfrm>
            <a:off x="2357582" y="5377547"/>
            <a:ext cx="484632" cy="645737"/>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8" name="图片 17">
            <a:extLst>
              <a:ext uri="{FF2B5EF4-FFF2-40B4-BE49-F238E27FC236}">
                <a16:creationId xmlns:a16="http://schemas.microsoft.com/office/drawing/2014/main" id="{3DA2D49E-2DED-08ED-85DE-B93C9AB50904}"/>
              </a:ext>
            </a:extLst>
          </p:cNvPr>
          <p:cNvPicPr>
            <a:picLocks noChangeAspect="1"/>
          </p:cNvPicPr>
          <p:nvPr/>
        </p:nvPicPr>
        <p:blipFill>
          <a:blip r:embed="rId5"/>
          <a:stretch>
            <a:fillRect/>
          </a:stretch>
        </p:blipFill>
        <p:spPr>
          <a:xfrm>
            <a:off x="5409496" y="1131183"/>
            <a:ext cx="6045200" cy="1435453"/>
          </a:xfrm>
          <a:prstGeom prst="rect">
            <a:avLst/>
          </a:prstGeom>
        </p:spPr>
      </p:pic>
      <p:pic>
        <p:nvPicPr>
          <p:cNvPr id="20" name="图片 19">
            <a:extLst>
              <a:ext uri="{FF2B5EF4-FFF2-40B4-BE49-F238E27FC236}">
                <a16:creationId xmlns:a16="http://schemas.microsoft.com/office/drawing/2014/main" id="{DA6510BF-EFD1-A52B-751A-21F18C2F9F7D}"/>
              </a:ext>
            </a:extLst>
          </p:cNvPr>
          <p:cNvPicPr>
            <a:picLocks noChangeAspect="1"/>
          </p:cNvPicPr>
          <p:nvPr/>
        </p:nvPicPr>
        <p:blipFill>
          <a:blip r:embed="rId6"/>
          <a:stretch>
            <a:fillRect/>
          </a:stretch>
        </p:blipFill>
        <p:spPr>
          <a:xfrm>
            <a:off x="5409496" y="2895887"/>
            <a:ext cx="6153150" cy="2038350"/>
          </a:xfrm>
          <a:prstGeom prst="rect">
            <a:avLst/>
          </a:prstGeom>
        </p:spPr>
      </p:pic>
    </p:spTree>
    <p:extLst>
      <p:ext uri="{BB962C8B-B14F-4D97-AF65-F5344CB8AC3E}">
        <p14:creationId xmlns:p14="http://schemas.microsoft.com/office/powerpoint/2010/main" val="25481897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0EC821BD-B07E-15F7-0062-60A8C13A700D}"/>
              </a:ext>
            </a:extLst>
          </p:cNvPr>
          <p:cNvGrpSpPr/>
          <p:nvPr/>
        </p:nvGrpSpPr>
        <p:grpSpPr>
          <a:xfrm>
            <a:off x="162696" y="180621"/>
            <a:ext cx="11922624" cy="854076"/>
            <a:chOff x="269376" y="639726"/>
            <a:chExt cx="11922624" cy="854076"/>
          </a:xfrm>
        </p:grpSpPr>
        <p:cxnSp>
          <p:nvCxnSpPr>
            <p:cNvPr id="3" name="直接连接符 2">
              <a:extLst>
                <a:ext uri="{FF2B5EF4-FFF2-40B4-BE49-F238E27FC236}">
                  <a16:creationId xmlns:a16="http://schemas.microsoft.com/office/drawing/2014/main" id="{B7AEC20F-ABC5-E079-CCF9-A5AE887956FA}"/>
                </a:ext>
              </a:extLst>
            </p:cNvPr>
            <p:cNvCxnSpPr/>
            <p:nvPr/>
          </p:nvCxnSpPr>
          <p:spPr>
            <a:xfrm>
              <a:off x="1116281" y="1493802"/>
              <a:ext cx="11075719"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pic>
          <p:nvPicPr>
            <p:cNvPr id="4" name="图片 3">
              <a:extLst>
                <a:ext uri="{FF2B5EF4-FFF2-40B4-BE49-F238E27FC236}">
                  <a16:creationId xmlns:a16="http://schemas.microsoft.com/office/drawing/2014/main" id="{D95F5AE9-DB30-C868-3EFD-E19F1CA10429}"/>
                </a:ext>
              </a:extLst>
            </p:cNvPr>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Lst>
            </a:blip>
            <a:stretch>
              <a:fillRect/>
            </a:stretch>
          </p:blipFill>
          <p:spPr>
            <a:xfrm>
              <a:off x="269376" y="639726"/>
              <a:ext cx="1207135" cy="601345"/>
            </a:xfrm>
            <a:prstGeom prst="rect">
              <a:avLst/>
            </a:prstGeom>
            <a:solidFill>
              <a:srgbClr val="C00000">
                <a:alpha val="15000"/>
              </a:srgbClr>
            </a:solidFill>
            <a:effectLst>
              <a:outerShdw blurRad="76200" dir="13500000" sy="23000" kx="1200000" algn="br" rotWithShape="0">
                <a:prstClr val="black">
                  <a:alpha val="20000"/>
                </a:prstClr>
              </a:outerShdw>
              <a:softEdge rad="31750"/>
            </a:effectLst>
          </p:spPr>
        </p:pic>
        <p:sp>
          <p:nvSpPr>
            <p:cNvPr id="5" name="Text Box 55">
              <a:extLst>
                <a:ext uri="{FF2B5EF4-FFF2-40B4-BE49-F238E27FC236}">
                  <a16:creationId xmlns:a16="http://schemas.microsoft.com/office/drawing/2014/main" id="{DCCE3DA2-1CC9-A523-CF2F-608DAFBB501F}"/>
                </a:ext>
              </a:extLst>
            </p:cNvPr>
            <p:cNvSpPr txBox="1">
              <a:spLocks noChangeArrowheads="1"/>
            </p:cNvSpPr>
            <p:nvPr/>
          </p:nvSpPr>
          <p:spPr bwMode="auto">
            <a:xfrm>
              <a:off x="1588698" y="728475"/>
              <a:ext cx="6509514" cy="520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1419" tIns="45709" rIns="91419" bIns="45709">
              <a:spAutoFit/>
            </a:bodyPr>
            <a:lstStyle>
              <a:lvl1pPr eaLnBrk="0" hangingPunct="0">
                <a:defRPr i="1">
                  <a:solidFill>
                    <a:schemeClr val="tx1"/>
                  </a:solidFill>
                  <a:latin typeface="Arial" panose="020B0604020202020204" pitchFamily="34" charset="0"/>
                  <a:ea typeface="宋体" panose="02010600030101010101" pitchFamily="2" charset="-122"/>
                </a:defRPr>
              </a:lvl1pPr>
              <a:lvl2pPr marL="742950" indent="-285750" eaLnBrk="0" hangingPunct="0">
                <a:defRPr i="1">
                  <a:solidFill>
                    <a:schemeClr val="tx1"/>
                  </a:solidFill>
                  <a:latin typeface="Arial" panose="020B0604020202020204" pitchFamily="34" charset="0"/>
                  <a:ea typeface="宋体" panose="02010600030101010101" pitchFamily="2" charset="-122"/>
                </a:defRPr>
              </a:lvl2pPr>
              <a:lvl3pPr marL="1143000" indent="-228600" eaLnBrk="0" hangingPunct="0">
                <a:defRPr i="1">
                  <a:solidFill>
                    <a:schemeClr val="tx1"/>
                  </a:solidFill>
                  <a:latin typeface="Arial" panose="020B0604020202020204" pitchFamily="34" charset="0"/>
                  <a:ea typeface="宋体" panose="02010600030101010101" pitchFamily="2" charset="-122"/>
                </a:defRPr>
              </a:lvl3pPr>
              <a:lvl4pPr marL="1600200" indent="-228600" eaLnBrk="0" hangingPunct="0">
                <a:defRPr i="1">
                  <a:solidFill>
                    <a:schemeClr val="tx1"/>
                  </a:solidFill>
                  <a:latin typeface="Arial" panose="020B0604020202020204" pitchFamily="34" charset="0"/>
                  <a:ea typeface="宋体" panose="02010600030101010101" pitchFamily="2" charset="-122"/>
                </a:defRPr>
              </a:lvl4pPr>
              <a:lvl5pPr marL="2057400" indent="-228600" eaLnBrk="0" hangingPunct="0">
                <a:defRPr 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9pPr>
            </a:lstStyle>
            <a:p>
              <a:pPr eaLnBrk="1" hangingPunct="1">
                <a:defRPr/>
              </a:pPr>
              <a:r>
                <a:rPr lang="zh-CN" altLang="en-US" sz="2800" b="1" i="0" dirty="0">
                  <a:latin typeface="微软雅黑" panose="020B0503020204020204" charset="-122"/>
                  <a:ea typeface="微软雅黑" panose="020B0503020204020204" charset="-122"/>
                </a:rPr>
                <a:t>第一部分</a:t>
              </a:r>
              <a:r>
                <a:rPr lang="en-US" altLang="zh-CN" sz="2800" b="1" i="0" dirty="0">
                  <a:latin typeface="微软雅黑" panose="020B0503020204020204" charset="-122"/>
                  <a:ea typeface="微软雅黑" panose="020B0503020204020204" charset="-122"/>
                </a:rPr>
                <a:t> · </a:t>
              </a:r>
              <a:r>
                <a:rPr lang="zh-CN" altLang="en-US" sz="2800" b="1" i="0" dirty="0">
                  <a:latin typeface="微软雅黑" panose="020B0503020204020204" charset="-122"/>
                  <a:ea typeface="微软雅黑" panose="020B0503020204020204" charset="-122"/>
                </a:rPr>
                <a:t>视频拼接的基本要求</a:t>
              </a:r>
            </a:p>
          </p:txBody>
        </p:sp>
      </p:grpSp>
      <p:sp>
        <p:nvSpPr>
          <p:cNvPr id="7" name="文本框 6">
            <a:extLst>
              <a:ext uri="{FF2B5EF4-FFF2-40B4-BE49-F238E27FC236}">
                <a16:creationId xmlns:a16="http://schemas.microsoft.com/office/drawing/2014/main" id="{1E713D04-662E-B3E9-B244-0D3DD10E4678}"/>
              </a:ext>
            </a:extLst>
          </p:cNvPr>
          <p:cNvSpPr txBox="1"/>
          <p:nvPr/>
        </p:nvSpPr>
        <p:spPr>
          <a:xfrm>
            <a:off x="1187354" y="1439839"/>
            <a:ext cx="10003810" cy="1477328"/>
          </a:xfrm>
          <a:prstGeom prst="rect">
            <a:avLst/>
          </a:prstGeom>
          <a:noFill/>
        </p:spPr>
        <p:txBody>
          <a:bodyPr wrap="square" rtlCol="0">
            <a:spAutoFit/>
          </a:bodyPr>
          <a:lstStyle/>
          <a:p>
            <a:r>
              <a:rPr lang="en-US" altLang="zh-CN" dirty="0"/>
              <a:t> 1. </a:t>
            </a:r>
            <a:r>
              <a:rPr lang="zh-CN" altLang="en-US" dirty="0"/>
              <a:t>拼接的视频之间要有一定的重叠区域，以便找到匹配的特征点和估计几何变换。一般来说，重叠区域占</a:t>
            </a:r>
            <a:r>
              <a:rPr lang="en-US" altLang="zh-CN" dirty="0"/>
              <a:t>1/4</a:t>
            </a:r>
            <a:r>
              <a:rPr lang="zh-CN" altLang="en-US" dirty="0"/>
              <a:t>以上较为合理。</a:t>
            </a:r>
            <a:endParaRPr lang="en-US" altLang="zh-CN" dirty="0"/>
          </a:p>
          <a:p>
            <a:r>
              <a:rPr lang="en-US" altLang="zh-CN" dirty="0"/>
              <a:t> 2. </a:t>
            </a:r>
            <a:r>
              <a:rPr lang="zh-CN" altLang="en-US" dirty="0"/>
              <a:t>拼接的视频之间要有同步的时间戳，以保证拼接后视频的流畅和连贯。</a:t>
            </a:r>
            <a:endParaRPr lang="en-US" altLang="zh-CN" dirty="0"/>
          </a:p>
          <a:p>
            <a:r>
              <a:rPr lang="en-US" altLang="zh-CN" dirty="0"/>
              <a:t> 3. </a:t>
            </a:r>
            <a:r>
              <a:rPr lang="zh-CN" altLang="en-US" dirty="0"/>
              <a:t>拼接的视频之间最好有一致的曝光和色彩。</a:t>
            </a:r>
            <a:endParaRPr lang="en-US" altLang="zh-CN" dirty="0"/>
          </a:p>
          <a:p>
            <a:r>
              <a:rPr lang="en-US" altLang="zh-CN" dirty="0"/>
              <a:t> 4. </a:t>
            </a:r>
            <a:r>
              <a:rPr lang="zh-CN" altLang="en-US" dirty="0"/>
              <a:t>拼接的视频之间应该有相同或者相近的焦距或者视角</a:t>
            </a:r>
          </a:p>
        </p:txBody>
      </p:sp>
      <p:pic>
        <p:nvPicPr>
          <p:cNvPr id="8" name="图片 7">
            <a:extLst>
              <a:ext uri="{FF2B5EF4-FFF2-40B4-BE49-F238E27FC236}">
                <a16:creationId xmlns:a16="http://schemas.microsoft.com/office/drawing/2014/main" id="{3935071A-0D6A-2A58-F15A-6FCBC2FE81E6}"/>
              </a:ext>
            </a:extLst>
          </p:cNvPr>
          <p:cNvPicPr>
            <a:picLocks noChangeAspect="1"/>
          </p:cNvPicPr>
          <p:nvPr/>
        </p:nvPicPr>
        <p:blipFill>
          <a:blip r:embed="rId5"/>
          <a:stretch>
            <a:fillRect/>
          </a:stretch>
        </p:blipFill>
        <p:spPr>
          <a:xfrm>
            <a:off x="1009601" y="3271335"/>
            <a:ext cx="9164913" cy="2708551"/>
          </a:xfrm>
          <a:prstGeom prst="rect">
            <a:avLst/>
          </a:prstGeom>
        </p:spPr>
      </p:pic>
    </p:spTree>
    <p:extLst>
      <p:ext uri="{BB962C8B-B14F-4D97-AF65-F5344CB8AC3E}">
        <p14:creationId xmlns:p14="http://schemas.microsoft.com/office/powerpoint/2010/main" val="12797768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0" y="3744595"/>
            <a:ext cx="12201525" cy="3105150"/>
          </a:xfrm>
          <a:prstGeom prst="rect">
            <a:avLst/>
          </a:prstGeom>
        </p:spPr>
      </p:pic>
      <p:sp>
        <p:nvSpPr>
          <p:cNvPr id="5" name="文本框 4"/>
          <p:cNvSpPr txBox="1"/>
          <p:nvPr/>
        </p:nvSpPr>
        <p:spPr>
          <a:xfrm>
            <a:off x="1619250" y="1708770"/>
            <a:ext cx="4205521" cy="3153410"/>
          </a:xfrm>
          <a:prstGeom prst="rect">
            <a:avLst/>
          </a:prstGeom>
          <a:noFill/>
        </p:spPr>
        <p:txBody>
          <a:bodyPr wrap="square" rtlCol="0">
            <a:spAutoFit/>
          </a:bodyPr>
          <a:lstStyle/>
          <a:p>
            <a:pPr algn="ctr"/>
            <a:r>
              <a:rPr lang="en-US" altLang="zh-CN" sz="19900" b="1" dirty="0">
                <a:solidFill>
                  <a:srgbClr val="C00000"/>
                </a:solidFill>
                <a:latin typeface="微软雅黑" panose="020B0503020204020204" charset="-122"/>
                <a:ea typeface="微软雅黑" panose="020B0503020204020204" charset="-122"/>
                <a:cs typeface="Times New Roman" panose="02020603050405020304" pitchFamily="18" charset="0"/>
              </a:rPr>
              <a:t>02</a:t>
            </a:r>
          </a:p>
        </p:txBody>
      </p:sp>
      <p:sp>
        <p:nvSpPr>
          <p:cNvPr id="7" name="文本框 6"/>
          <p:cNvSpPr txBox="1"/>
          <p:nvPr/>
        </p:nvSpPr>
        <p:spPr>
          <a:xfrm>
            <a:off x="5559726" y="2348338"/>
            <a:ext cx="5013023" cy="769441"/>
          </a:xfrm>
          <a:prstGeom prst="rect">
            <a:avLst/>
          </a:prstGeom>
          <a:noFill/>
        </p:spPr>
        <p:txBody>
          <a:bodyPr wrap="square" rtlCol="0">
            <a:spAutoFit/>
          </a:bodyPr>
          <a:lstStyle/>
          <a:p>
            <a:r>
              <a:rPr lang="zh-CN" altLang="en-US" sz="4400" b="1" dirty="0">
                <a:solidFill>
                  <a:schemeClr val="tx1">
                    <a:lumMod val="85000"/>
                    <a:lumOff val="15000"/>
                  </a:schemeClr>
                </a:solidFill>
                <a:latin typeface="方正粗黑宋简体" panose="02000000000000000000" pitchFamily="2" charset="-122"/>
                <a:ea typeface="方正粗黑宋简体" panose="02000000000000000000" pitchFamily="2" charset="-122"/>
              </a:rPr>
              <a:t>特征点检测和匹配</a:t>
            </a:r>
            <a:endParaRPr lang="en-US" altLang="zh-CN" sz="4400" b="1" dirty="0">
              <a:solidFill>
                <a:schemeClr val="tx1">
                  <a:lumMod val="85000"/>
                  <a:lumOff val="15000"/>
                </a:schemeClr>
              </a:solidFill>
              <a:latin typeface="方正粗黑宋简体" panose="02000000000000000000" pitchFamily="2" charset="-122"/>
              <a:ea typeface="方正粗黑宋简体" panose="02000000000000000000" pitchFamily="2" charset="-122"/>
            </a:endParaRPr>
          </a:p>
        </p:txBody>
      </p:sp>
      <p:grpSp>
        <p:nvGrpSpPr>
          <p:cNvPr id="15" name="组合 14"/>
          <p:cNvGrpSpPr/>
          <p:nvPr/>
        </p:nvGrpSpPr>
        <p:grpSpPr>
          <a:xfrm>
            <a:off x="5506412" y="3232125"/>
            <a:ext cx="4663440" cy="108000"/>
            <a:chOff x="3649980" y="3375660"/>
            <a:chExt cx="4663440" cy="108000"/>
          </a:xfrm>
        </p:grpSpPr>
        <p:cxnSp>
          <p:nvCxnSpPr>
            <p:cNvPr id="10" name="直接连接符 9"/>
            <p:cNvCxnSpPr/>
            <p:nvPr/>
          </p:nvCxnSpPr>
          <p:spPr>
            <a:xfrm>
              <a:off x="3733800" y="3429660"/>
              <a:ext cx="449580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3" name="椭圆 12"/>
            <p:cNvSpPr/>
            <p:nvPr/>
          </p:nvSpPr>
          <p:spPr>
            <a:xfrm>
              <a:off x="3649980" y="3375660"/>
              <a:ext cx="108000" cy="1080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8205420" y="3375660"/>
              <a:ext cx="108000" cy="1080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useBgFill="1">
        <p:nvSpPr>
          <p:cNvPr id="16" name="文本框 15"/>
          <p:cNvSpPr txBox="1"/>
          <p:nvPr/>
        </p:nvSpPr>
        <p:spPr>
          <a:xfrm>
            <a:off x="1947661" y="2950847"/>
            <a:ext cx="3230339" cy="645160"/>
          </a:xfrm>
          <a:prstGeom prst="rect">
            <a:avLst/>
          </a:prstGeom>
        </p:spPr>
        <p:txBody>
          <a:bodyPr wrap="square" rtlCol="0">
            <a:spAutoFit/>
          </a:bodyPr>
          <a:lstStyle/>
          <a:p>
            <a:pPr algn="ctr"/>
            <a:r>
              <a:rPr lang="en-US" altLang="zh-CN" sz="3600" b="1" dirty="0">
                <a:solidFill>
                  <a:schemeClr val="tx1"/>
                </a:solidFill>
                <a:latin typeface="Times New Roman" panose="02020603050405020304" pitchFamily="18" charset="0"/>
                <a:cs typeface="Times New Roman" panose="02020603050405020304" pitchFamily="18" charset="0"/>
              </a:rPr>
              <a:t>PART TWO</a:t>
            </a: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3881" y="342379"/>
            <a:ext cx="2213256" cy="532822"/>
          </a:xfrm>
          <a:prstGeom prst="rect">
            <a:avLst/>
          </a:prstGeom>
          <a:effectLst>
            <a:outerShdw blurRad="50800" dist="38100" dir="5400000" algn="t" rotWithShape="0">
              <a:prstClr val="black">
                <a:alpha val="40000"/>
              </a:prstClr>
            </a:outerShdw>
          </a:effectLst>
        </p:spPr>
      </p:pic>
      <p:pic>
        <p:nvPicPr>
          <p:cNvPr id="6" name="图片 5"/>
          <p:cNvPicPr>
            <a:picLocks noChangeAspect="1"/>
          </p:cNvPicPr>
          <p:nvPr/>
        </p:nvPicPr>
        <p:blipFill>
          <a:blip r:embed="rId4"/>
          <a:stretch>
            <a:fillRect/>
          </a:stretch>
        </p:blipFill>
        <p:spPr>
          <a:xfrm>
            <a:off x="11010265" y="184785"/>
            <a:ext cx="984250" cy="84772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par>
                                <p:cTn id="10" presetID="22" presetClass="entr" presetSubtype="8" fill="hold" nodeType="with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wipe(left)">
                                      <p:cBhvr>
                                        <p:cTn id="12" dur="500"/>
                                        <p:tgtEl>
                                          <p:spTgt spid="15"/>
                                        </p:tgtEl>
                                      </p:cBhvr>
                                    </p:animEffect>
                                  </p:childTnLst>
                                </p:cTn>
                              </p:par>
                              <p:par>
                                <p:cTn id="13" presetID="12" presetClass="entr" presetSubtype="4"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p:tgtEl>
                                          <p:spTgt spid="7"/>
                                        </p:tgtEl>
                                        <p:attrNameLst>
                                          <p:attrName>ppt_y</p:attrName>
                                        </p:attrNameLst>
                                      </p:cBhvr>
                                      <p:tavLst>
                                        <p:tav tm="0">
                                          <p:val>
                                            <p:strVal val="#ppt_y+#ppt_h*1.125000"/>
                                          </p:val>
                                        </p:tav>
                                        <p:tav tm="100000">
                                          <p:val>
                                            <p:strVal val="#ppt_y"/>
                                          </p:val>
                                        </p:tav>
                                      </p:tavLst>
                                    </p:anim>
                                    <p:animEffect transition="in" filter="wipe(up)">
                                      <p:cBhvr>
                                        <p:cTn id="16" dur="500"/>
                                        <p:tgtEl>
                                          <p:spTgt spid="7"/>
                                        </p:tgtEl>
                                      </p:cBhvr>
                                    </p:animEffect>
                                  </p:childTnLst>
                                </p:cTn>
                              </p:par>
                              <p:par>
                                <p:cTn id="17" presetID="16" presetClass="entr" presetSubtype="37" fill="hold" grpId="0" nodeType="withEffect">
                                  <p:stCondLst>
                                    <p:cond delay="400"/>
                                  </p:stCondLst>
                                  <p:childTnLst>
                                    <p:set>
                                      <p:cBhvr>
                                        <p:cTn id="18" dur="1" fill="hold">
                                          <p:stCondLst>
                                            <p:cond delay="0"/>
                                          </p:stCondLst>
                                        </p:cTn>
                                        <p:tgtEl>
                                          <p:spTgt spid="16"/>
                                        </p:tgtEl>
                                        <p:attrNameLst>
                                          <p:attrName>style.visibility</p:attrName>
                                        </p:attrNameLst>
                                      </p:cBhvr>
                                      <p:to>
                                        <p:strVal val="visible"/>
                                      </p:to>
                                    </p:set>
                                    <p:animEffect transition="in" filter="barn(outVertical)">
                                      <p:cBhvr>
                                        <p:cTn id="19"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1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灯片编号占位符 24"/>
          <p:cNvSpPr>
            <a:spLocks noGrp="1"/>
          </p:cNvSpPr>
          <p:nvPr>
            <p:ph type="sldNum" sz="quarter" idx="12"/>
          </p:nvPr>
        </p:nvSpPr>
        <p:spPr/>
        <p:txBody>
          <a:bodyPr/>
          <a:lstStyle/>
          <a:p>
            <a:pPr defTabSz="1219200">
              <a:defRPr/>
            </a:pPr>
            <a:fld id="{37D73C2F-8721-4177-BB6F-36765C32F100}" type="slidenum">
              <a:rPr lang="zh-CN" altLang="en-US" smtClean="0"/>
              <a:t>7</a:t>
            </a:fld>
            <a:endParaRPr lang="en-US" altLang="zh-CN" dirty="0"/>
          </a:p>
        </p:txBody>
      </p:sp>
      <p:grpSp>
        <p:nvGrpSpPr>
          <p:cNvPr id="53" name="组合 52"/>
          <p:cNvGrpSpPr/>
          <p:nvPr/>
        </p:nvGrpSpPr>
        <p:grpSpPr>
          <a:xfrm>
            <a:off x="162696" y="180621"/>
            <a:ext cx="11922624" cy="854076"/>
            <a:chOff x="269376" y="639726"/>
            <a:chExt cx="11922624" cy="854076"/>
          </a:xfrm>
        </p:grpSpPr>
        <p:cxnSp>
          <p:nvCxnSpPr>
            <p:cNvPr id="54" name="直接连接符 53"/>
            <p:cNvCxnSpPr/>
            <p:nvPr/>
          </p:nvCxnSpPr>
          <p:spPr>
            <a:xfrm>
              <a:off x="1116281" y="1493802"/>
              <a:ext cx="11075719"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pic>
          <p:nvPicPr>
            <p:cNvPr id="55" name="图片 54"/>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Lst>
            </a:blip>
            <a:stretch>
              <a:fillRect/>
            </a:stretch>
          </p:blipFill>
          <p:spPr>
            <a:xfrm>
              <a:off x="269376" y="639726"/>
              <a:ext cx="1207135" cy="601345"/>
            </a:xfrm>
            <a:prstGeom prst="rect">
              <a:avLst/>
            </a:prstGeom>
            <a:solidFill>
              <a:srgbClr val="C00000">
                <a:alpha val="15000"/>
              </a:srgbClr>
            </a:solidFill>
            <a:effectLst>
              <a:outerShdw blurRad="76200" dir="13500000" sy="23000" kx="1200000" algn="br" rotWithShape="0">
                <a:prstClr val="black">
                  <a:alpha val="20000"/>
                </a:prstClr>
              </a:outerShdw>
              <a:softEdge rad="31750"/>
            </a:effectLst>
          </p:spPr>
        </p:pic>
        <p:sp>
          <p:nvSpPr>
            <p:cNvPr id="56" name="Text Box 55"/>
            <p:cNvSpPr txBox="1">
              <a:spLocks noChangeArrowheads="1"/>
            </p:cNvSpPr>
            <p:nvPr/>
          </p:nvSpPr>
          <p:spPr bwMode="auto">
            <a:xfrm>
              <a:off x="1588698" y="744985"/>
              <a:ext cx="6509514" cy="520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1419" tIns="45709" rIns="91419" bIns="45709">
              <a:spAutoFit/>
            </a:bodyPr>
            <a:lstStyle>
              <a:lvl1pPr eaLnBrk="0" hangingPunct="0">
                <a:defRPr i="1">
                  <a:solidFill>
                    <a:schemeClr val="tx1"/>
                  </a:solidFill>
                  <a:latin typeface="Arial" panose="020B0604020202020204" pitchFamily="34" charset="0"/>
                  <a:ea typeface="宋体" panose="02010600030101010101" pitchFamily="2" charset="-122"/>
                </a:defRPr>
              </a:lvl1pPr>
              <a:lvl2pPr marL="742950" indent="-285750" eaLnBrk="0" hangingPunct="0">
                <a:defRPr i="1">
                  <a:solidFill>
                    <a:schemeClr val="tx1"/>
                  </a:solidFill>
                  <a:latin typeface="Arial" panose="020B0604020202020204" pitchFamily="34" charset="0"/>
                  <a:ea typeface="宋体" panose="02010600030101010101" pitchFamily="2" charset="-122"/>
                </a:defRPr>
              </a:lvl2pPr>
              <a:lvl3pPr marL="1143000" indent="-228600" eaLnBrk="0" hangingPunct="0">
                <a:defRPr i="1">
                  <a:solidFill>
                    <a:schemeClr val="tx1"/>
                  </a:solidFill>
                  <a:latin typeface="Arial" panose="020B0604020202020204" pitchFamily="34" charset="0"/>
                  <a:ea typeface="宋体" panose="02010600030101010101" pitchFamily="2" charset="-122"/>
                </a:defRPr>
              </a:lvl3pPr>
              <a:lvl4pPr marL="1600200" indent="-228600" eaLnBrk="0" hangingPunct="0">
                <a:defRPr i="1">
                  <a:solidFill>
                    <a:schemeClr val="tx1"/>
                  </a:solidFill>
                  <a:latin typeface="Arial" panose="020B0604020202020204" pitchFamily="34" charset="0"/>
                  <a:ea typeface="宋体" panose="02010600030101010101" pitchFamily="2" charset="-122"/>
                </a:defRPr>
              </a:lvl4pPr>
              <a:lvl5pPr marL="2057400" indent="-228600" eaLnBrk="0" hangingPunct="0">
                <a:defRPr 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9pPr>
            </a:lstStyle>
            <a:p>
              <a:pPr eaLnBrk="1" hangingPunct="1">
                <a:defRPr/>
              </a:pPr>
              <a:r>
                <a:rPr lang="zh-CN" altLang="en-US" sz="2800" b="1" i="0" dirty="0">
                  <a:latin typeface="微软雅黑" panose="020B0503020204020204" charset="-122"/>
                  <a:ea typeface="微软雅黑" panose="020B0503020204020204" charset="-122"/>
                </a:rPr>
                <a:t>第二部分</a:t>
              </a:r>
              <a:r>
                <a:rPr lang="en-US" altLang="zh-CN" sz="2800" b="1" i="0" dirty="0">
                  <a:latin typeface="微软雅黑" panose="020B0503020204020204" charset="-122"/>
                  <a:ea typeface="微软雅黑" panose="020B0503020204020204" charset="-122"/>
                </a:rPr>
                <a:t> · </a:t>
              </a:r>
              <a:r>
                <a:rPr lang="zh-CN" altLang="en-US" sz="2800" b="1" i="0" dirty="0">
                  <a:latin typeface="微软雅黑" panose="020B0503020204020204" charset="-122"/>
                  <a:ea typeface="微软雅黑" panose="020B0503020204020204" charset="-122"/>
                </a:rPr>
                <a:t>特征点检测和匹配</a:t>
              </a:r>
            </a:p>
          </p:txBody>
        </p:sp>
      </p:grpSp>
      <p:pic>
        <p:nvPicPr>
          <p:cNvPr id="57" name="图片 5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15450" y="5823529"/>
            <a:ext cx="2213256" cy="532822"/>
          </a:xfrm>
          <a:prstGeom prst="rect">
            <a:avLst/>
          </a:prstGeom>
          <a:effectLst>
            <a:outerShdw blurRad="50800" dist="38100" dir="5400000" algn="t" rotWithShape="0">
              <a:prstClr val="black">
                <a:alpha val="40000"/>
              </a:prstClr>
            </a:outerShdw>
          </a:effectLst>
        </p:spPr>
      </p:pic>
      <p:sp>
        <p:nvSpPr>
          <p:cNvPr id="3" name="文本框 2">
            <a:extLst>
              <a:ext uri="{FF2B5EF4-FFF2-40B4-BE49-F238E27FC236}">
                <a16:creationId xmlns:a16="http://schemas.microsoft.com/office/drawing/2014/main" id="{F71E6708-A2FB-2C4E-EEB7-7613BDB1C39B}"/>
              </a:ext>
            </a:extLst>
          </p:cNvPr>
          <p:cNvSpPr txBox="1"/>
          <p:nvPr/>
        </p:nvSpPr>
        <p:spPr>
          <a:xfrm>
            <a:off x="682496" y="1236945"/>
            <a:ext cx="2864639" cy="523220"/>
          </a:xfrm>
          <a:prstGeom prst="rect">
            <a:avLst/>
          </a:prstGeom>
          <a:noFill/>
        </p:spPr>
        <p:txBody>
          <a:bodyPr wrap="square" rtlCol="0">
            <a:spAutoFit/>
          </a:bodyPr>
          <a:lstStyle/>
          <a:p>
            <a:r>
              <a:rPr lang="en-US" altLang="zh-CN" dirty="0"/>
              <a:t>  </a:t>
            </a:r>
            <a:r>
              <a:rPr lang="zh-CN" altLang="en-US" sz="2800" b="1" dirty="0"/>
              <a:t>什么是特征点？</a:t>
            </a:r>
          </a:p>
        </p:txBody>
      </p:sp>
      <p:sp>
        <p:nvSpPr>
          <p:cNvPr id="5" name="文本框 4">
            <a:extLst>
              <a:ext uri="{FF2B5EF4-FFF2-40B4-BE49-F238E27FC236}">
                <a16:creationId xmlns:a16="http://schemas.microsoft.com/office/drawing/2014/main" id="{BAD30DCB-794F-2D93-050A-57E8CA27E007}"/>
              </a:ext>
            </a:extLst>
          </p:cNvPr>
          <p:cNvSpPr txBox="1"/>
          <p:nvPr/>
        </p:nvSpPr>
        <p:spPr>
          <a:xfrm>
            <a:off x="766263" y="1845812"/>
            <a:ext cx="10323138" cy="646331"/>
          </a:xfrm>
          <a:prstGeom prst="rect">
            <a:avLst/>
          </a:prstGeom>
          <a:noFill/>
        </p:spPr>
        <p:txBody>
          <a:bodyPr wrap="square" rtlCol="0">
            <a:spAutoFit/>
          </a:bodyPr>
          <a:lstStyle/>
          <a:p>
            <a:r>
              <a:rPr lang="zh-CN" altLang="en-US" dirty="0">
                <a:solidFill>
                  <a:schemeClr val="accent6"/>
                </a:solidFill>
              </a:rPr>
              <a:t>特征点</a:t>
            </a:r>
            <a:r>
              <a:rPr lang="en-US" altLang="zh-CN" dirty="0">
                <a:solidFill>
                  <a:schemeClr val="accent6"/>
                </a:solidFill>
              </a:rPr>
              <a:t>:</a:t>
            </a:r>
            <a:r>
              <a:rPr lang="zh-CN" altLang="en-US" b="0" i="0" dirty="0">
                <a:effectLst/>
                <a:latin typeface="-apple-system"/>
              </a:rPr>
              <a:t>不同图像中能够对应的一些具有显著性和区别性的点，它们可以用来描述图像的内容和结构，以及计算图像之间的变换关系。</a:t>
            </a:r>
            <a:endParaRPr lang="zh-CN" altLang="en-US" dirty="0"/>
          </a:p>
        </p:txBody>
      </p:sp>
      <p:sp>
        <p:nvSpPr>
          <p:cNvPr id="6" name="文本框 5">
            <a:extLst>
              <a:ext uri="{FF2B5EF4-FFF2-40B4-BE49-F238E27FC236}">
                <a16:creationId xmlns:a16="http://schemas.microsoft.com/office/drawing/2014/main" id="{7A6FB1E9-5722-6ADE-7BC8-E9A4CF8EE526}"/>
              </a:ext>
            </a:extLst>
          </p:cNvPr>
          <p:cNvSpPr txBox="1"/>
          <p:nvPr/>
        </p:nvSpPr>
        <p:spPr>
          <a:xfrm>
            <a:off x="766263" y="2594861"/>
            <a:ext cx="10172418" cy="923330"/>
          </a:xfrm>
          <a:prstGeom prst="rect">
            <a:avLst/>
          </a:prstGeom>
          <a:noFill/>
        </p:spPr>
        <p:txBody>
          <a:bodyPr wrap="square" rtlCol="0">
            <a:spAutoFit/>
          </a:bodyPr>
          <a:lstStyle/>
          <a:p>
            <a:r>
              <a:rPr lang="zh-CN" altLang="en-US" dirty="0">
                <a:solidFill>
                  <a:schemeClr val="accent6"/>
                </a:solidFill>
              </a:rPr>
              <a:t>优点</a:t>
            </a:r>
            <a:r>
              <a:rPr lang="en-US" altLang="zh-CN" dirty="0">
                <a:solidFill>
                  <a:schemeClr val="accent6"/>
                </a:solidFill>
              </a:rPr>
              <a:t>: </a:t>
            </a:r>
            <a:r>
              <a:rPr lang="en-US" altLang="zh-CN" dirty="0"/>
              <a:t>1.</a:t>
            </a:r>
            <a:r>
              <a:rPr lang="zh-CN" altLang="en-US" dirty="0"/>
              <a:t>相比于对全像素逐个进行匹配，</a:t>
            </a:r>
            <a:r>
              <a:rPr lang="zh-CN" altLang="en-US" b="0" i="0" dirty="0">
                <a:solidFill>
                  <a:srgbClr val="4D4D4D"/>
                </a:solidFill>
                <a:effectLst/>
                <a:latin typeface="-apple-system"/>
              </a:rPr>
              <a:t>基于特征的方法通过</a:t>
            </a:r>
            <a:r>
              <a:rPr lang="zh-CN" altLang="en-US" b="1" i="0" dirty="0">
                <a:solidFill>
                  <a:srgbClr val="4D4D4D"/>
                </a:solidFill>
                <a:effectLst/>
                <a:latin typeface="-apple-system"/>
              </a:rPr>
              <a:t>选择性地提取稀疏特征点，</a:t>
            </a:r>
            <a:r>
              <a:rPr lang="zh-CN" altLang="en-US" i="0" dirty="0">
                <a:solidFill>
                  <a:srgbClr val="4D4D4D"/>
                </a:solidFill>
                <a:effectLst/>
                <a:latin typeface="-apple-system"/>
              </a:rPr>
              <a:t>使之较有更快的匹配效率。</a:t>
            </a:r>
            <a:endParaRPr lang="en-US" altLang="zh-CN" i="0" dirty="0">
              <a:solidFill>
                <a:srgbClr val="4D4D4D"/>
              </a:solidFill>
              <a:effectLst/>
              <a:latin typeface="-apple-system"/>
            </a:endParaRPr>
          </a:p>
          <a:p>
            <a:r>
              <a:rPr lang="zh-CN" altLang="en-US" dirty="0"/>
              <a:t>           </a:t>
            </a:r>
            <a:r>
              <a:rPr lang="en-US" altLang="zh-CN" dirty="0"/>
              <a:t>2.</a:t>
            </a:r>
            <a:r>
              <a:rPr lang="zh-CN" altLang="en-US" dirty="0"/>
              <a:t>可以有效地处理图像之间的旋转、缩放、平移等几何变换，有效提高配准的精度和有效度。</a:t>
            </a:r>
          </a:p>
        </p:txBody>
      </p:sp>
      <p:sp>
        <p:nvSpPr>
          <p:cNvPr id="2" name="文本框 1">
            <a:extLst>
              <a:ext uri="{FF2B5EF4-FFF2-40B4-BE49-F238E27FC236}">
                <a16:creationId xmlns:a16="http://schemas.microsoft.com/office/drawing/2014/main" id="{442D32ED-9582-5A4A-247E-038A4126B4FD}"/>
              </a:ext>
            </a:extLst>
          </p:cNvPr>
          <p:cNvSpPr txBox="1"/>
          <p:nvPr/>
        </p:nvSpPr>
        <p:spPr>
          <a:xfrm>
            <a:off x="682496" y="3696171"/>
            <a:ext cx="10172418" cy="923330"/>
          </a:xfrm>
          <a:prstGeom prst="rect">
            <a:avLst/>
          </a:prstGeom>
          <a:noFill/>
        </p:spPr>
        <p:txBody>
          <a:bodyPr wrap="square" rtlCol="0">
            <a:spAutoFit/>
          </a:bodyPr>
          <a:lstStyle/>
          <a:p>
            <a:r>
              <a:rPr lang="en-US" altLang="zh-CN" dirty="0"/>
              <a:t> </a:t>
            </a:r>
            <a:r>
              <a:rPr lang="zh-CN" altLang="en-US" dirty="0">
                <a:solidFill>
                  <a:schemeClr val="accent6"/>
                </a:solidFill>
              </a:rPr>
              <a:t>缺点</a:t>
            </a:r>
            <a:r>
              <a:rPr lang="en-US" altLang="zh-CN" dirty="0">
                <a:solidFill>
                  <a:schemeClr val="accent6"/>
                </a:solidFill>
              </a:rPr>
              <a:t>: </a:t>
            </a:r>
            <a:r>
              <a:rPr lang="en-US" altLang="zh-CN" dirty="0"/>
              <a:t>1.</a:t>
            </a:r>
            <a:r>
              <a:rPr lang="zh-CN" altLang="en-US" dirty="0"/>
              <a:t>需要选择合适的特征提取和匹配算法，否则可能导致特征点不足或者错误，从而影响配准的质量和稳定性。</a:t>
            </a:r>
            <a:endParaRPr lang="en-US" altLang="zh-CN" dirty="0"/>
          </a:p>
          <a:p>
            <a:r>
              <a:rPr lang="en-US" altLang="zh-CN" dirty="0"/>
              <a:t>            </a:t>
            </a:r>
            <a:endParaRPr lang="zh-CN" alt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7B1A2F3C-7B14-B949-4F4F-4673ECE494AD}"/>
              </a:ext>
            </a:extLst>
          </p:cNvPr>
          <p:cNvGrpSpPr/>
          <p:nvPr/>
        </p:nvGrpSpPr>
        <p:grpSpPr>
          <a:xfrm>
            <a:off x="162696" y="180621"/>
            <a:ext cx="11922624" cy="854076"/>
            <a:chOff x="269376" y="639726"/>
            <a:chExt cx="11922624" cy="854076"/>
          </a:xfrm>
        </p:grpSpPr>
        <p:cxnSp>
          <p:nvCxnSpPr>
            <p:cNvPr id="3" name="直接连接符 2">
              <a:extLst>
                <a:ext uri="{FF2B5EF4-FFF2-40B4-BE49-F238E27FC236}">
                  <a16:creationId xmlns:a16="http://schemas.microsoft.com/office/drawing/2014/main" id="{33019FC1-6D43-9263-0863-35432D1C8351}"/>
                </a:ext>
              </a:extLst>
            </p:cNvPr>
            <p:cNvCxnSpPr/>
            <p:nvPr/>
          </p:nvCxnSpPr>
          <p:spPr>
            <a:xfrm>
              <a:off x="1116281" y="1493802"/>
              <a:ext cx="11075719"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pic>
          <p:nvPicPr>
            <p:cNvPr id="4" name="图片 3">
              <a:extLst>
                <a:ext uri="{FF2B5EF4-FFF2-40B4-BE49-F238E27FC236}">
                  <a16:creationId xmlns:a16="http://schemas.microsoft.com/office/drawing/2014/main" id="{AD5BCCE0-E38B-1059-7D97-7B1049851EA2}"/>
                </a:ext>
              </a:extLst>
            </p:cNvPr>
            <p:cNvPicPr>
              <a:picLocks noChangeAspect="1"/>
            </p:cNvPicPr>
            <p:nvPr/>
          </p:nvPicPr>
          <p:blipFill>
            <a:blip r:embed="rId2">
              <a:extLst>
                <a:ext uri="{BEBA8EAE-BF5A-486C-A8C5-ECC9F3942E4B}">
                  <a14:imgProps xmlns:a14="http://schemas.microsoft.com/office/drawing/2010/main">
                    <a14:imgLayer r:embed="rId3">
                      <a14:imgEffect>
                        <a14:saturation sat="66000"/>
                      </a14:imgEffect>
                    </a14:imgLayer>
                  </a14:imgProps>
                </a:ext>
              </a:extLst>
            </a:blip>
            <a:stretch>
              <a:fillRect/>
            </a:stretch>
          </p:blipFill>
          <p:spPr>
            <a:xfrm>
              <a:off x="269376" y="639726"/>
              <a:ext cx="1207135" cy="601345"/>
            </a:xfrm>
            <a:prstGeom prst="rect">
              <a:avLst/>
            </a:prstGeom>
            <a:solidFill>
              <a:srgbClr val="C00000">
                <a:alpha val="15000"/>
              </a:srgbClr>
            </a:solidFill>
            <a:effectLst>
              <a:outerShdw blurRad="76200" dir="13500000" sy="23000" kx="1200000" algn="br" rotWithShape="0">
                <a:prstClr val="black">
                  <a:alpha val="20000"/>
                </a:prstClr>
              </a:outerShdw>
              <a:softEdge rad="31750"/>
            </a:effectLst>
          </p:spPr>
        </p:pic>
        <p:sp>
          <p:nvSpPr>
            <p:cNvPr id="5" name="Text Box 55">
              <a:extLst>
                <a:ext uri="{FF2B5EF4-FFF2-40B4-BE49-F238E27FC236}">
                  <a16:creationId xmlns:a16="http://schemas.microsoft.com/office/drawing/2014/main" id="{FE08507E-E044-D7A0-487E-261FD1BF7A0D}"/>
                </a:ext>
              </a:extLst>
            </p:cNvPr>
            <p:cNvSpPr txBox="1">
              <a:spLocks noChangeArrowheads="1"/>
            </p:cNvSpPr>
            <p:nvPr/>
          </p:nvSpPr>
          <p:spPr bwMode="auto">
            <a:xfrm>
              <a:off x="1588698" y="744985"/>
              <a:ext cx="6509514" cy="520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1419" tIns="45709" rIns="91419" bIns="45709">
              <a:spAutoFit/>
            </a:bodyPr>
            <a:lstStyle>
              <a:lvl1pPr eaLnBrk="0" hangingPunct="0">
                <a:defRPr i="1">
                  <a:solidFill>
                    <a:schemeClr val="tx1"/>
                  </a:solidFill>
                  <a:latin typeface="Arial" panose="020B0604020202020204" pitchFamily="34" charset="0"/>
                  <a:ea typeface="宋体" panose="02010600030101010101" pitchFamily="2" charset="-122"/>
                </a:defRPr>
              </a:lvl1pPr>
              <a:lvl2pPr marL="742950" indent="-285750" eaLnBrk="0" hangingPunct="0">
                <a:defRPr i="1">
                  <a:solidFill>
                    <a:schemeClr val="tx1"/>
                  </a:solidFill>
                  <a:latin typeface="Arial" panose="020B0604020202020204" pitchFamily="34" charset="0"/>
                  <a:ea typeface="宋体" panose="02010600030101010101" pitchFamily="2" charset="-122"/>
                </a:defRPr>
              </a:lvl2pPr>
              <a:lvl3pPr marL="1143000" indent="-228600" eaLnBrk="0" hangingPunct="0">
                <a:defRPr i="1">
                  <a:solidFill>
                    <a:schemeClr val="tx1"/>
                  </a:solidFill>
                  <a:latin typeface="Arial" panose="020B0604020202020204" pitchFamily="34" charset="0"/>
                  <a:ea typeface="宋体" panose="02010600030101010101" pitchFamily="2" charset="-122"/>
                </a:defRPr>
              </a:lvl3pPr>
              <a:lvl4pPr marL="1600200" indent="-228600" eaLnBrk="0" hangingPunct="0">
                <a:defRPr i="1">
                  <a:solidFill>
                    <a:schemeClr val="tx1"/>
                  </a:solidFill>
                  <a:latin typeface="Arial" panose="020B0604020202020204" pitchFamily="34" charset="0"/>
                  <a:ea typeface="宋体" panose="02010600030101010101" pitchFamily="2" charset="-122"/>
                </a:defRPr>
              </a:lvl4pPr>
              <a:lvl5pPr marL="2057400" indent="-228600" eaLnBrk="0" hangingPunct="0">
                <a:defRPr 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9pPr>
            </a:lstStyle>
            <a:p>
              <a:pPr eaLnBrk="1" hangingPunct="1">
                <a:defRPr/>
              </a:pPr>
              <a:r>
                <a:rPr lang="zh-CN" altLang="en-US" sz="2800" b="1" i="0" dirty="0">
                  <a:latin typeface="微软雅黑" panose="020B0503020204020204" charset="-122"/>
                  <a:ea typeface="微软雅黑" panose="020B0503020204020204" charset="-122"/>
                </a:rPr>
                <a:t>第二部分</a:t>
              </a:r>
              <a:r>
                <a:rPr lang="en-US" altLang="zh-CN" sz="2800" b="1" i="0" dirty="0">
                  <a:latin typeface="微软雅黑" panose="020B0503020204020204" charset="-122"/>
                  <a:ea typeface="微软雅黑" panose="020B0503020204020204" charset="-122"/>
                </a:rPr>
                <a:t> · </a:t>
              </a:r>
              <a:r>
                <a:rPr lang="zh-CN" altLang="en-US" sz="2800" b="1" i="0" dirty="0">
                  <a:latin typeface="微软雅黑" panose="020B0503020204020204" charset="-122"/>
                  <a:ea typeface="微软雅黑" panose="020B0503020204020204" charset="-122"/>
                </a:rPr>
                <a:t>特征点检测和匹配</a:t>
              </a:r>
            </a:p>
          </p:txBody>
        </p:sp>
      </p:grpSp>
      <p:sp>
        <p:nvSpPr>
          <p:cNvPr id="6" name="文本框 5">
            <a:extLst>
              <a:ext uri="{FF2B5EF4-FFF2-40B4-BE49-F238E27FC236}">
                <a16:creationId xmlns:a16="http://schemas.microsoft.com/office/drawing/2014/main" id="{6661C4B5-407B-0C0E-B074-45DD0B887A30}"/>
              </a:ext>
            </a:extLst>
          </p:cNvPr>
          <p:cNvSpPr txBox="1"/>
          <p:nvPr/>
        </p:nvSpPr>
        <p:spPr>
          <a:xfrm>
            <a:off x="586520" y="1337480"/>
            <a:ext cx="2388692" cy="523220"/>
          </a:xfrm>
          <a:prstGeom prst="rect">
            <a:avLst/>
          </a:prstGeom>
          <a:noFill/>
        </p:spPr>
        <p:txBody>
          <a:bodyPr wrap="square" rtlCol="0">
            <a:spAutoFit/>
          </a:bodyPr>
          <a:lstStyle/>
          <a:p>
            <a:r>
              <a:rPr lang="en-US" altLang="zh-CN" dirty="0"/>
              <a:t> </a:t>
            </a:r>
            <a:r>
              <a:rPr lang="zh-CN" altLang="en-US" sz="2800" dirty="0">
                <a:solidFill>
                  <a:srgbClr val="FF0000"/>
                </a:solidFill>
              </a:rPr>
              <a:t>图像灰度化</a:t>
            </a:r>
          </a:p>
        </p:txBody>
      </p:sp>
      <p:sp>
        <p:nvSpPr>
          <p:cNvPr id="7" name="文本框 6">
            <a:extLst>
              <a:ext uri="{FF2B5EF4-FFF2-40B4-BE49-F238E27FC236}">
                <a16:creationId xmlns:a16="http://schemas.microsoft.com/office/drawing/2014/main" id="{5D15954C-DAB0-8705-0387-E09B87A17F84}"/>
              </a:ext>
            </a:extLst>
          </p:cNvPr>
          <p:cNvSpPr txBox="1"/>
          <p:nvPr/>
        </p:nvSpPr>
        <p:spPr>
          <a:xfrm>
            <a:off x="586520" y="1999397"/>
            <a:ext cx="3596519" cy="1477328"/>
          </a:xfrm>
          <a:prstGeom prst="rect">
            <a:avLst/>
          </a:prstGeom>
          <a:noFill/>
        </p:spPr>
        <p:txBody>
          <a:bodyPr wrap="square" rtlCol="0">
            <a:spAutoFit/>
          </a:bodyPr>
          <a:lstStyle/>
          <a:p>
            <a:r>
              <a:rPr lang="en-US" altLang="zh-CN" dirty="0"/>
              <a:t> </a:t>
            </a:r>
            <a:r>
              <a:rPr lang="zh-CN" altLang="en-US" dirty="0"/>
              <a:t>图像灰度化</a:t>
            </a:r>
            <a:r>
              <a:rPr lang="en-US" altLang="zh-CN" dirty="0"/>
              <a:t>:</a:t>
            </a:r>
            <a:r>
              <a:rPr lang="zh-CN" altLang="en-US" dirty="0"/>
              <a:t>灰度图像是一种只有一个颜色通道的图像，其只包含亮度信息而不包括彩色信息 ，从最暗到最亮之间有</a:t>
            </a:r>
            <a:r>
              <a:rPr lang="en-US" altLang="zh-CN" dirty="0"/>
              <a:t>256</a:t>
            </a:r>
            <a:r>
              <a:rPr lang="zh-CN" altLang="en-US" dirty="0"/>
              <a:t>级灰度，每个像素点的取值范围为</a:t>
            </a:r>
            <a:r>
              <a:rPr lang="en-US" altLang="zh-CN" dirty="0"/>
              <a:t>[0,255].</a:t>
            </a:r>
            <a:endParaRPr lang="zh-CN" altLang="en-US" dirty="0"/>
          </a:p>
        </p:txBody>
      </p:sp>
      <p:sp>
        <p:nvSpPr>
          <p:cNvPr id="8" name="文本框 7">
            <a:extLst>
              <a:ext uri="{FF2B5EF4-FFF2-40B4-BE49-F238E27FC236}">
                <a16:creationId xmlns:a16="http://schemas.microsoft.com/office/drawing/2014/main" id="{C9172401-97F4-37FB-F5CC-EF3FBDB82F41}"/>
              </a:ext>
            </a:extLst>
          </p:cNvPr>
          <p:cNvSpPr txBox="1"/>
          <p:nvPr/>
        </p:nvSpPr>
        <p:spPr>
          <a:xfrm>
            <a:off x="555812" y="3841259"/>
            <a:ext cx="5346845" cy="1477328"/>
          </a:xfrm>
          <a:prstGeom prst="rect">
            <a:avLst/>
          </a:prstGeom>
          <a:noFill/>
        </p:spPr>
        <p:txBody>
          <a:bodyPr wrap="square" rtlCol="0">
            <a:spAutoFit/>
          </a:bodyPr>
          <a:lstStyle/>
          <a:p>
            <a:r>
              <a:rPr lang="en-US" altLang="zh-CN" dirty="0"/>
              <a:t> </a:t>
            </a:r>
            <a:r>
              <a:rPr lang="zh-CN" altLang="en-US" dirty="0"/>
              <a:t>为什么要进行灰度化 </a:t>
            </a:r>
            <a:r>
              <a:rPr lang="en-US" altLang="zh-CN" dirty="0"/>
              <a:t>:</a:t>
            </a:r>
          </a:p>
          <a:p>
            <a:r>
              <a:rPr lang="en-US" altLang="zh-CN" dirty="0"/>
              <a:t>1.</a:t>
            </a:r>
            <a:r>
              <a:rPr lang="zh-CN" altLang="en-US" dirty="0"/>
              <a:t>可以简化计算和提高效率。</a:t>
            </a:r>
            <a:endParaRPr lang="en-US" altLang="zh-CN" dirty="0"/>
          </a:p>
          <a:p>
            <a:r>
              <a:rPr lang="en-US" altLang="zh-CN" dirty="0"/>
              <a:t>2.</a:t>
            </a:r>
            <a:r>
              <a:rPr lang="zh-CN" altLang="en-US" dirty="0"/>
              <a:t>可以降低图像中的干扰和噪声，增强图像中的结构和纹理信息。</a:t>
            </a:r>
            <a:endParaRPr lang="en-US" altLang="zh-CN" dirty="0"/>
          </a:p>
          <a:p>
            <a:r>
              <a:rPr lang="en-US" altLang="zh-CN" dirty="0"/>
              <a:t>3.</a:t>
            </a:r>
            <a:r>
              <a:rPr lang="zh-CN" altLang="en-US" dirty="0"/>
              <a:t>可以适应不同的光照条件带来的影响。</a:t>
            </a:r>
          </a:p>
        </p:txBody>
      </p:sp>
      <p:pic>
        <p:nvPicPr>
          <p:cNvPr id="12" name="图片 11">
            <a:extLst>
              <a:ext uri="{FF2B5EF4-FFF2-40B4-BE49-F238E27FC236}">
                <a16:creationId xmlns:a16="http://schemas.microsoft.com/office/drawing/2014/main" id="{53350D39-CC15-CED9-956B-C0676B87FE2E}"/>
              </a:ext>
            </a:extLst>
          </p:cNvPr>
          <p:cNvPicPr>
            <a:picLocks noChangeAspect="1"/>
          </p:cNvPicPr>
          <p:nvPr/>
        </p:nvPicPr>
        <p:blipFill>
          <a:blip r:embed="rId4"/>
          <a:stretch>
            <a:fillRect/>
          </a:stretch>
        </p:blipFill>
        <p:spPr>
          <a:xfrm>
            <a:off x="4400181" y="1784172"/>
            <a:ext cx="7615293" cy="2133616"/>
          </a:xfrm>
          <a:prstGeom prst="rect">
            <a:avLst/>
          </a:prstGeom>
        </p:spPr>
      </p:pic>
    </p:spTree>
    <p:extLst>
      <p:ext uri="{BB962C8B-B14F-4D97-AF65-F5344CB8AC3E}">
        <p14:creationId xmlns:p14="http://schemas.microsoft.com/office/powerpoint/2010/main" val="12221943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FE1631B2-6DC0-FC5E-252E-03FCEE231C68}"/>
              </a:ext>
            </a:extLst>
          </p:cNvPr>
          <p:cNvGrpSpPr/>
          <p:nvPr/>
        </p:nvGrpSpPr>
        <p:grpSpPr>
          <a:xfrm>
            <a:off x="162696" y="180621"/>
            <a:ext cx="11922624" cy="854076"/>
            <a:chOff x="269376" y="639726"/>
            <a:chExt cx="11922624" cy="854076"/>
          </a:xfrm>
        </p:grpSpPr>
        <p:cxnSp>
          <p:nvCxnSpPr>
            <p:cNvPr id="3" name="直接连接符 2">
              <a:extLst>
                <a:ext uri="{FF2B5EF4-FFF2-40B4-BE49-F238E27FC236}">
                  <a16:creationId xmlns:a16="http://schemas.microsoft.com/office/drawing/2014/main" id="{6B397C20-8D00-71D0-A37E-4E9DB6C59B1B}"/>
                </a:ext>
              </a:extLst>
            </p:cNvPr>
            <p:cNvCxnSpPr/>
            <p:nvPr/>
          </p:nvCxnSpPr>
          <p:spPr>
            <a:xfrm>
              <a:off x="1116281" y="1493802"/>
              <a:ext cx="11075719"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pic>
          <p:nvPicPr>
            <p:cNvPr id="4" name="图片 3">
              <a:extLst>
                <a:ext uri="{FF2B5EF4-FFF2-40B4-BE49-F238E27FC236}">
                  <a16:creationId xmlns:a16="http://schemas.microsoft.com/office/drawing/2014/main" id="{C964BE7D-5296-F1F7-A92E-8F6FD6CA950D}"/>
                </a:ext>
              </a:extLst>
            </p:cNvPr>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Lst>
            </a:blip>
            <a:stretch>
              <a:fillRect/>
            </a:stretch>
          </p:blipFill>
          <p:spPr>
            <a:xfrm>
              <a:off x="269376" y="639726"/>
              <a:ext cx="1207135" cy="601345"/>
            </a:xfrm>
            <a:prstGeom prst="rect">
              <a:avLst/>
            </a:prstGeom>
            <a:solidFill>
              <a:srgbClr val="C00000">
                <a:alpha val="15000"/>
              </a:srgbClr>
            </a:solidFill>
            <a:effectLst>
              <a:outerShdw blurRad="76200" dir="13500000" sy="23000" kx="1200000" algn="br" rotWithShape="0">
                <a:prstClr val="black">
                  <a:alpha val="20000"/>
                </a:prstClr>
              </a:outerShdw>
              <a:softEdge rad="31750"/>
            </a:effectLst>
          </p:spPr>
        </p:pic>
        <p:sp>
          <p:nvSpPr>
            <p:cNvPr id="5" name="Text Box 55">
              <a:extLst>
                <a:ext uri="{FF2B5EF4-FFF2-40B4-BE49-F238E27FC236}">
                  <a16:creationId xmlns:a16="http://schemas.microsoft.com/office/drawing/2014/main" id="{76D06EA9-ADB3-09DB-C4D3-FB992D895584}"/>
                </a:ext>
              </a:extLst>
            </p:cNvPr>
            <p:cNvSpPr txBox="1">
              <a:spLocks noChangeArrowheads="1"/>
            </p:cNvSpPr>
            <p:nvPr/>
          </p:nvSpPr>
          <p:spPr bwMode="auto">
            <a:xfrm>
              <a:off x="1588698" y="744985"/>
              <a:ext cx="6509514" cy="520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1419" tIns="45709" rIns="91419" bIns="45709">
              <a:spAutoFit/>
            </a:bodyPr>
            <a:lstStyle>
              <a:lvl1pPr eaLnBrk="0" hangingPunct="0">
                <a:defRPr i="1">
                  <a:solidFill>
                    <a:schemeClr val="tx1"/>
                  </a:solidFill>
                  <a:latin typeface="Arial" panose="020B0604020202020204" pitchFamily="34" charset="0"/>
                  <a:ea typeface="宋体" panose="02010600030101010101" pitchFamily="2" charset="-122"/>
                </a:defRPr>
              </a:lvl1pPr>
              <a:lvl2pPr marL="742950" indent="-285750" eaLnBrk="0" hangingPunct="0">
                <a:defRPr i="1">
                  <a:solidFill>
                    <a:schemeClr val="tx1"/>
                  </a:solidFill>
                  <a:latin typeface="Arial" panose="020B0604020202020204" pitchFamily="34" charset="0"/>
                  <a:ea typeface="宋体" panose="02010600030101010101" pitchFamily="2" charset="-122"/>
                </a:defRPr>
              </a:lvl2pPr>
              <a:lvl3pPr marL="1143000" indent="-228600" eaLnBrk="0" hangingPunct="0">
                <a:defRPr i="1">
                  <a:solidFill>
                    <a:schemeClr val="tx1"/>
                  </a:solidFill>
                  <a:latin typeface="Arial" panose="020B0604020202020204" pitchFamily="34" charset="0"/>
                  <a:ea typeface="宋体" panose="02010600030101010101" pitchFamily="2" charset="-122"/>
                </a:defRPr>
              </a:lvl3pPr>
              <a:lvl4pPr marL="1600200" indent="-228600" eaLnBrk="0" hangingPunct="0">
                <a:defRPr i="1">
                  <a:solidFill>
                    <a:schemeClr val="tx1"/>
                  </a:solidFill>
                  <a:latin typeface="Arial" panose="020B0604020202020204" pitchFamily="34" charset="0"/>
                  <a:ea typeface="宋体" panose="02010600030101010101" pitchFamily="2" charset="-122"/>
                </a:defRPr>
              </a:lvl4pPr>
              <a:lvl5pPr marL="2057400" indent="-228600" eaLnBrk="0" hangingPunct="0">
                <a:defRPr 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9pPr>
            </a:lstStyle>
            <a:p>
              <a:pPr eaLnBrk="1" hangingPunct="1">
                <a:defRPr/>
              </a:pPr>
              <a:r>
                <a:rPr lang="zh-CN" altLang="en-US" sz="2800" b="1" i="0" dirty="0">
                  <a:latin typeface="微软雅黑" panose="020B0503020204020204" charset="-122"/>
                  <a:ea typeface="微软雅黑" panose="020B0503020204020204" charset="-122"/>
                </a:rPr>
                <a:t>第二部分</a:t>
              </a:r>
              <a:r>
                <a:rPr lang="en-US" altLang="zh-CN" sz="2800" b="1" i="0" dirty="0">
                  <a:latin typeface="微软雅黑" panose="020B0503020204020204" charset="-122"/>
                  <a:ea typeface="微软雅黑" panose="020B0503020204020204" charset="-122"/>
                </a:rPr>
                <a:t> · </a:t>
              </a:r>
              <a:r>
                <a:rPr lang="zh-CN" altLang="en-US" sz="2800" b="1" i="0" dirty="0">
                  <a:latin typeface="微软雅黑" panose="020B0503020204020204" charset="-122"/>
                  <a:ea typeface="微软雅黑" panose="020B0503020204020204" charset="-122"/>
                </a:rPr>
                <a:t>特征点检测和匹配</a:t>
              </a:r>
            </a:p>
          </p:txBody>
        </p:sp>
      </p:grpSp>
      <p:sp>
        <p:nvSpPr>
          <p:cNvPr id="6" name="文本框 5">
            <a:extLst>
              <a:ext uri="{FF2B5EF4-FFF2-40B4-BE49-F238E27FC236}">
                <a16:creationId xmlns:a16="http://schemas.microsoft.com/office/drawing/2014/main" id="{23EEFF18-4082-641D-DC4E-DF74E930BF6C}"/>
              </a:ext>
            </a:extLst>
          </p:cNvPr>
          <p:cNvSpPr txBox="1"/>
          <p:nvPr/>
        </p:nvSpPr>
        <p:spPr>
          <a:xfrm>
            <a:off x="941696" y="1542197"/>
            <a:ext cx="2115403" cy="369332"/>
          </a:xfrm>
          <a:prstGeom prst="rect">
            <a:avLst/>
          </a:prstGeom>
          <a:noFill/>
        </p:spPr>
        <p:txBody>
          <a:bodyPr wrap="square" rtlCol="0">
            <a:spAutoFit/>
          </a:bodyPr>
          <a:lstStyle/>
          <a:p>
            <a:r>
              <a:rPr lang="en-US" altLang="zh-CN" dirty="0"/>
              <a:t> </a:t>
            </a:r>
            <a:endParaRPr lang="zh-CN" altLang="en-US" dirty="0"/>
          </a:p>
        </p:txBody>
      </p:sp>
      <p:sp>
        <p:nvSpPr>
          <p:cNvPr id="7" name="文本框 6">
            <a:extLst>
              <a:ext uri="{FF2B5EF4-FFF2-40B4-BE49-F238E27FC236}">
                <a16:creationId xmlns:a16="http://schemas.microsoft.com/office/drawing/2014/main" id="{1983C3D4-0614-75B3-7416-E3A9CD94673F}"/>
              </a:ext>
            </a:extLst>
          </p:cNvPr>
          <p:cNvSpPr txBox="1"/>
          <p:nvPr/>
        </p:nvSpPr>
        <p:spPr>
          <a:xfrm>
            <a:off x="766263" y="1388309"/>
            <a:ext cx="2053988" cy="523220"/>
          </a:xfrm>
          <a:prstGeom prst="rect">
            <a:avLst/>
          </a:prstGeom>
          <a:noFill/>
        </p:spPr>
        <p:txBody>
          <a:bodyPr wrap="square" rtlCol="0">
            <a:spAutoFit/>
          </a:bodyPr>
          <a:lstStyle/>
          <a:p>
            <a:r>
              <a:rPr lang="zh-CN" altLang="en-US" sz="2800" dirty="0">
                <a:solidFill>
                  <a:srgbClr val="FF0000"/>
                </a:solidFill>
              </a:rPr>
              <a:t>特征点检测</a:t>
            </a:r>
          </a:p>
        </p:txBody>
      </p:sp>
      <p:sp>
        <p:nvSpPr>
          <p:cNvPr id="8" name="文本框 7">
            <a:extLst>
              <a:ext uri="{FF2B5EF4-FFF2-40B4-BE49-F238E27FC236}">
                <a16:creationId xmlns:a16="http://schemas.microsoft.com/office/drawing/2014/main" id="{B8395423-BBE5-BAE7-2B0C-D6D4A9ADFCB4}"/>
              </a:ext>
            </a:extLst>
          </p:cNvPr>
          <p:cNvSpPr txBox="1"/>
          <p:nvPr/>
        </p:nvSpPr>
        <p:spPr>
          <a:xfrm>
            <a:off x="641445" y="2167774"/>
            <a:ext cx="3568890" cy="1200329"/>
          </a:xfrm>
          <a:prstGeom prst="rect">
            <a:avLst/>
          </a:prstGeom>
          <a:noFill/>
        </p:spPr>
        <p:txBody>
          <a:bodyPr wrap="square" rtlCol="0">
            <a:spAutoFit/>
          </a:bodyPr>
          <a:lstStyle/>
          <a:p>
            <a:pPr algn="just"/>
            <a:r>
              <a:rPr lang="en-US" altLang="zh-CN" dirty="0"/>
              <a:t>  1.</a:t>
            </a:r>
            <a:r>
              <a:rPr lang="zh-CN" altLang="en-US" dirty="0"/>
              <a:t>构建图像金字塔</a:t>
            </a:r>
            <a:r>
              <a:rPr lang="en-US" altLang="zh-CN" dirty="0"/>
              <a:t>:</a:t>
            </a:r>
            <a:r>
              <a:rPr lang="zh-CN" altLang="en-US" b="0" i="0" dirty="0">
                <a:effectLst/>
                <a:latin typeface="-apple-system"/>
              </a:rPr>
              <a:t>图像金字塔    是一种将同一图像在不同尺度下 进行表示的方法。它使得我们可以不同的观察距离和特征大小。</a:t>
            </a:r>
            <a:endParaRPr lang="zh-CN" altLang="en-US" dirty="0"/>
          </a:p>
        </p:txBody>
      </p:sp>
      <p:sp>
        <p:nvSpPr>
          <p:cNvPr id="9" name="文本框 8">
            <a:extLst>
              <a:ext uri="{FF2B5EF4-FFF2-40B4-BE49-F238E27FC236}">
                <a16:creationId xmlns:a16="http://schemas.microsoft.com/office/drawing/2014/main" id="{51631EAE-A7EE-E9A1-B82D-CDC7B9E309E8}"/>
              </a:ext>
            </a:extLst>
          </p:cNvPr>
          <p:cNvSpPr txBox="1"/>
          <p:nvPr/>
        </p:nvSpPr>
        <p:spPr>
          <a:xfrm>
            <a:off x="578429" y="3838475"/>
            <a:ext cx="3880800" cy="1477328"/>
          </a:xfrm>
          <a:prstGeom prst="rect">
            <a:avLst/>
          </a:prstGeom>
          <a:noFill/>
        </p:spPr>
        <p:txBody>
          <a:bodyPr wrap="square" rtlCol="0">
            <a:spAutoFit/>
          </a:bodyPr>
          <a:lstStyle/>
          <a:p>
            <a:r>
              <a:rPr lang="en-US" altLang="zh-CN" dirty="0"/>
              <a:t> </a:t>
            </a:r>
            <a:r>
              <a:rPr lang="zh-CN" altLang="en-US" dirty="0"/>
              <a:t>在</a:t>
            </a:r>
            <a:r>
              <a:rPr lang="en-US" altLang="zh-CN" dirty="0"/>
              <a:t>SIFT</a:t>
            </a:r>
            <a:r>
              <a:rPr lang="zh-CN" altLang="en-US" dirty="0"/>
              <a:t>算法中，先用不同高斯模糊系数</a:t>
            </a:r>
            <a:r>
              <a:rPr lang="el-GR" altLang="zh-CN" b="0" i="0" dirty="0">
                <a:solidFill>
                  <a:srgbClr val="4D4D4D"/>
                </a:solidFill>
                <a:effectLst/>
                <a:latin typeface="-apple-system"/>
              </a:rPr>
              <a:t>σ</a:t>
            </a:r>
            <a:r>
              <a:rPr lang="zh-CN" altLang="en-US" b="0" i="0" dirty="0">
                <a:solidFill>
                  <a:srgbClr val="4D4D4D"/>
                </a:solidFill>
                <a:effectLst/>
                <a:latin typeface="-apple-system"/>
              </a:rPr>
              <a:t>对图像进行高斯模糊，之后再对该组的倒数第三层图像进行下采样，得到下一组的第一层图像，如此类推。</a:t>
            </a:r>
            <a:endParaRPr lang="en-US" altLang="zh-CN" b="0" i="0" dirty="0">
              <a:solidFill>
                <a:srgbClr val="4D4D4D"/>
              </a:solidFill>
              <a:effectLst/>
              <a:latin typeface="-apple-system"/>
            </a:endParaRPr>
          </a:p>
          <a:p>
            <a:r>
              <a:rPr lang="zh-CN" altLang="en-US" dirty="0">
                <a:solidFill>
                  <a:srgbClr val="4D4D4D"/>
                </a:solidFill>
                <a:latin typeface="-apple-system"/>
              </a:rPr>
              <a:t>构建得到不同尺度的图像。</a:t>
            </a:r>
            <a:endParaRPr lang="zh-CN" altLang="en-US" dirty="0"/>
          </a:p>
        </p:txBody>
      </p:sp>
      <p:pic>
        <p:nvPicPr>
          <p:cNvPr id="1026" name="Picture 2">
            <a:extLst>
              <a:ext uri="{FF2B5EF4-FFF2-40B4-BE49-F238E27FC236}">
                <a16:creationId xmlns:a16="http://schemas.microsoft.com/office/drawing/2014/main" id="{064E7B03-5BCA-23C5-3277-09A4D74F279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57997" y="1458026"/>
            <a:ext cx="6992558" cy="4733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072267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COMMONDATA" val="eyJoZGlkIjoiMDIyNzgzYTRiZmZhZmJmODFlZWUxYjYyZTM3Zjc5NTMifQ=="/>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2852</TotalTime>
  <Words>1906</Words>
  <Application>Microsoft Office PowerPoint</Application>
  <PresentationFormat>宽屏</PresentationFormat>
  <Paragraphs>124</Paragraphs>
  <Slides>23</Slides>
  <Notes>11</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23</vt:i4>
      </vt:variant>
    </vt:vector>
  </HeadingPairs>
  <TitlesOfParts>
    <vt:vector size="33" baseType="lpstr">
      <vt:lpstr>-apple-system</vt:lpstr>
      <vt:lpstr>Impact</vt:lpstr>
      <vt:lpstr>Times New Roman</vt:lpstr>
      <vt:lpstr>方正粗黑宋简体</vt:lpstr>
      <vt:lpstr>宋体</vt:lpstr>
      <vt:lpstr>Arial</vt:lpstr>
      <vt:lpstr>ui-sans-serif</vt:lpstr>
      <vt:lpstr>Calibri</vt:lpstr>
      <vt:lpstr>微软雅黑</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
  <cp:lastModifiedBy>任 祝显</cp:lastModifiedBy>
  <cp:revision>16</cp:revision>
  <dcterms:created xsi:type="dcterms:W3CDTF">2022-04-29T13:09:00Z</dcterms:created>
  <dcterms:modified xsi:type="dcterms:W3CDTF">2023-08-16T12:51:59Z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1929C36C57334A56ADC7B33E2082F1C3</vt:lpwstr>
  </property>
  <property fmtid="{D5CDD505-2E9C-101B-9397-08002B2CF9AE}" pid="3" name="KSOProductBuildVer">
    <vt:lpwstr>2052-11.1.0.11691</vt:lpwstr>
  </property>
</Properties>
</file>